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4" r:id="rId2"/>
    <p:sldId id="274" r:id="rId3"/>
    <p:sldId id="283" r:id="rId4"/>
    <p:sldId id="273" r:id="rId5"/>
    <p:sldId id="280" r:id="rId6"/>
    <p:sldId id="281" r:id="rId7"/>
    <p:sldId id="261" r:id="rId8"/>
    <p:sldId id="279" r:id="rId9"/>
    <p:sldId id="268" r:id="rId10"/>
    <p:sldId id="269" r:id="rId11"/>
    <p:sldId id="258" r:id="rId12"/>
    <p:sldId id="265" r:id="rId13"/>
    <p:sldId id="277" r:id="rId14"/>
    <p:sldId id="278" r:id="rId15"/>
    <p:sldId id="256" r:id="rId16"/>
    <p:sldId id="282" r:id="rId17"/>
    <p:sldId id="260" r:id="rId18"/>
    <p:sldId id="275" r:id="rId19"/>
    <p:sldId id="276" r:id="rId20"/>
    <p:sldId id="272" r:id="rId21"/>
    <p:sldId id="270" r:id="rId22"/>
    <p:sldId id="271" r:id="rId23"/>
    <p:sldId id="25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uderi" initials="s" lastIdx="2" clrIdx="0">
    <p:extLst>
      <p:ext uri="{19B8F6BF-5375-455C-9EA6-DF929625EA0E}">
        <p15:presenceInfo xmlns:p15="http://schemas.microsoft.com/office/powerpoint/2012/main" userId="scude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44" y="6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63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D2AD9-BE60-4ADA-B830-91E74E776233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0C00-C5CA-499A-9860-C543AC19A8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22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9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configurazione a largo campo con PSF </a:t>
            </a:r>
            <a:r>
              <a:rPr lang="it-IT" dirty="0" smtClean="0"/>
              <a:t>costante </a:t>
            </a:r>
            <a:r>
              <a:rPr lang="it-IT" dirty="0"/>
              <a:t>e diminuzione del </a:t>
            </a:r>
            <a:r>
              <a:rPr lang="it-IT" dirty="0" err="1"/>
              <a:t>plate</a:t>
            </a:r>
            <a:r>
              <a:rPr lang="it-IT" dirty="0"/>
              <a:t> scale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20C00-C5CA-499A-9860-C543AC19A8C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35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20C00-C5CA-499A-9860-C543AC19A8C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8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20C00-C5CA-499A-9860-C543AC19A8C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93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20C00-C5CA-499A-9860-C543AC19A8C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16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82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021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- </a:t>
            </a:r>
            <a:r>
              <a:rPr lang="it-IT" dirty="0" err="1" smtClean="0"/>
              <a:t>Allegerimento</a:t>
            </a:r>
            <a:r>
              <a:rPr lang="it-IT" dirty="0" smtClean="0"/>
              <a:t> struttura 25%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Sostituzione Encoder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Modifica disegno attuatori (rimuovibili)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dirty="0" smtClean="0"/>
              <a:t>CHEC camera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31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84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6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6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9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84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3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2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1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1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0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4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92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DDC1-56CB-4E29-BF61-B156C83A525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3F673-9216-4248-B8D1-7A5F5C53B49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0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-27384"/>
            <a:ext cx="12192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endParaRPr lang="it-IT" sz="28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44236"/>
            <a:ext cx="12192000" cy="313764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it-IT" sz="14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27" y="1445611"/>
            <a:ext cx="1687331" cy="870541"/>
          </a:xfrm>
          <a:prstGeom prst="rect">
            <a:avLst/>
          </a:prstGeom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9635"/>
          <a:stretch/>
        </p:blipFill>
        <p:spPr bwMode="auto">
          <a:xfrm>
            <a:off x="6243495" y="2443518"/>
            <a:ext cx="4696182" cy="877103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17" y="793511"/>
            <a:ext cx="4249050" cy="319046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8" name="CasellaDiTesto 17"/>
          <p:cNvSpPr txBox="1"/>
          <p:nvPr/>
        </p:nvSpPr>
        <p:spPr>
          <a:xfrm>
            <a:off x="1713789" y="4336869"/>
            <a:ext cx="8523067" cy="1941178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GB" sz="65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Il </a:t>
            </a:r>
            <a:r>
              <a:rPr lang="en-GB" sz="6500" b="1" dirty="0" err="1" smtClean="0">
                <a:solidFill>
                  <a:srgbClr val="003399"/>
                </a:solidFill>
                <a:latin typeface="Comic Sans MS" panose="030F0702030302020204" pitchFamily="66" charset="0"/>
              </a:rPr>
              <a:t>Progetto</a:t>
            </a:r>
            <a:r>
              <a:rPr lang="en-GB" sz="65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ASTRI </a:t>
            </a:r>
            <a:endParaRPr lang="en-GB" sz="6500" b="1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endParaRPr lang="it-IT" sz="2600" b="1" dirty="0">
              <a:solidFill>
                <a:srgbClr val="003399"/>
              </a:solidFill>
            </a:endParaRPr>
          </a:p>
          <a:p>
            <a:pPr algn="ctr"/>
            <a:r>
              <a:rPr lang="it-IT" sz="4800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Salvo Scuderi</a:t>
            </a:r>
            <a:endParaRPr lang="it-IT" sz="3900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endParaRPr lang="it-IT" sz="51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951396"/>
            <a:ext cx="5401235" cy="54012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148011" y="143608"/>
            <a:ext cx="589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Fuoco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del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telescopio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37" y="809258"/>
            <a:ext cx="7650326" cy="58559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74036" y="123288"/>
            <a:ext cx="517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PSF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sul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campo di vista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Connettore 2 4"/>
          <p:cNvCxnSpPr>
            <a:stCxn id="7" idx="1"/>
          </p:cNvCxnSpPr>
          <p:nvPr/>
        </p:nvCxnSpPr>
        <p:spPr>
          <a:xfrm flipH="1">
            <a:off x="9502588" y="1864659"/>
            <a:ext cx="896472" cy="188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0399060" y="1541493"/>
            <a:ext cx="1380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7x7 mm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06" y="1395451"/>
            <a:ext cx="5744681" cy="43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7" y="1395451"/>
            <a:ext cx="5760000" cy="432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68706" y="476889"/>
            <a:ext cx="670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Puntamento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Telescopio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46482" y="5891571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Requisito</a:t>
            </a:r>
            <a:r>
              <a:rPr lang="en-GB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&lt; 12” </a:t>
            </a:r>
            <a:r>
              <a:rPr lang="en-GB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rms</a:t>
            </a:r>
            <a:endParaRPr lang="en-GB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24199" y="476889"/>
            <a:ext cx="589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Tracking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Telescopio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1" y="1425388"/>
            <a:ext cx="5566988" cy="20488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2" y="3745618"/>
            <a:ext cx="5465631" cy="20488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24" y="3745618"/>
            <a:ext cx="5067438" cy="20488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964" y="1425388"/>
            <a:ext cx="5149003" cy="20488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646482" y="5891571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Requisito</a:t>
            </a:r>
            <a:r>
              <a:rPr lang="en-GB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&lt; 6</a:t>
            </a:r>
            <a:r>
              <a:rPr lang="en-GB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’ </a:t>
            </a:r>
            <a:r>
              <a:rPr lang="en-GB" sz="32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rms</a:t>
            </a:r>
            <a:endParaRPr lang="en-GB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/>
          <a:stretch/>
        </p:blipFill>
        <p:spPr>
          <a:xfrm>
            <a:off x="136935" y="3354135"/>
            <a:ext cx="1887204" cy="21922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26" y="4205474"/>
            <a:ext cx="1694843" cy="225979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3533"/>
          <a:stretch/>
        </p:blipFill>
        <p:spPr>
          <a:xfrm rot="5400000">
            <a:off x="343096" y="675003"/>
            <a:ext cx="3094075" cy="20184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28" y="1095296"/>
            <a:ext cx="1744603" cy="2326137"/>
          </a:xfrm>
          <a:prstGeom prst="rect">
            <a:avLst/>
          </a:prstGeom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205" y="451538"/>
            <a:ext cx="1291118" cy="2136080"/>
          </a:xfrm>
          <a:prstGeom prst="rect">
            <a:avLst/>
          </a:prstGeom>
          <a:ln>
            <a:noFill/>
          </a:ln>
        </p:spPr>
      </p:pic>
      <p:sp>
        <p:nvSpPr>
          <p:cNvPr id="14" name="CasellaDiTesto 13"/>
          <p:cNvSpPr txBox="1"/>
          <p:nvPr/>
        </p:nvSpPr>
        <p:spPr>
          <a:xfrm>
            <a:off x="3091714" y="3203001"/>
            <a:ext cx="507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 Camera Cherenkov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30" y="4096872"/>
            <a:ext cx="4806674" cy="27037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5147" y="1571431"/>
            <a:ext cx="2435798" cy="117610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909" y="3028823"/>
            <a:ext cx="2069364" cy="1552023"/>
          </a:xfrm>
          <a:prstGeom prst="rect">
            <a:avLst/>
          </a:prstGeom>
        </p:spPr>
      </p:pic>
      <p:pic>
        <p:nvPicPr>
          <p:cNvPr id="11" name="Picture 3" descr="BEE board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01" y="485266"/>
            <a:ext cx="1752642" cy="148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3808" r="12692" b="9884"/>
          <a:stretch/>
        </p:blipFill>
        <p:spPr bwMode="auto">
          <a:xfrm>
            <a:off x="10017000" y="4205474"/>
            <a:ext cx="2071039" cy="15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21" y="987421"/>
            <a:ext cx="5090674" cy="509067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605020" y="6150547"/>
            <a:ext cx="5228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Pulse height distributions of all 64 pixels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illuminated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uniformly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G_SiPM_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34" y="1026546"/>
            <a:ext cx="2483041" cy="24830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427387" y="3678864"/>
            <a:ext cx="6177635" cy="2777354"/>
            <a:chOff x="1266737" y="1041189"/>
            <a:chExt cx="10696081" cy="3785730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37" y="1041189"/>
              <a:ext cx="10058400" cy="3303162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1613269" y="4407397"/>
              <a:ext cx="10349549" cy="41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lignment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of the staircases of all 64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pixels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 dark condition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733100" y="2155971"/>
              <a:ext cx="822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1 </a:t>
              </a:r>
              <a:r>
                <a:rPr lang="en-GB" dirty="0" err="1" smtClean="0">
                  <a:solidFill>
                    <a:schemeClr val="bg1"/>
                  </a:solidFill>
                </a:rPr>
                <a:t>pe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295937" y="2206305"/>
              <a:ext cx="822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2 </a:t>
              </a:r>
              <a:r>
                <a:rPr lang="en-GB" dirty="0" err="1" smtClean="0">
                  <a:solidFill>
                    <a:schemeClr val="bg1"/>
                  </a:solidFill>
                </a:rPr>
                <a:t>pe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8960840" y="2248359"/>
              <a:ext cx="822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 </a:t>
              </a:r>
              <a:r>
                <a:rPr lang="en-GB" dirty="0" err="1" smtClean="0">
                  <a:solidFill>
                    <a:schemeClr val="bg1"/>
                  </a:solidFill>
                </a:rPr>
                <a:t>pe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89647" y="111881"/>
            <a:ext cx="72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Camera: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calibrazioni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end to end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 flipV="1">
            <a:off x="4136065" y="1371600"/>
            <a:ext cx="2757794" cy="63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9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276445" y="183601"/>
            <a:ext cx="667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Serra La Nave è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vicina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767716"/>
            <a:ext cx="10452847" cy="60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contenuto 10"/>
          <p:cNvSpPr txBox="1">
            <a:spLocks/>
          </p:cNvSpPr>
          <p:nvPr/>
        </p:nvSpPr>
        <p:spPr>
          <a:xfrm>
            <a:off x="521062" y="3963545"/>
            <a:ext cx="10730753" cy="2168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ealizzazione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9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ASTRI-SST-2M per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CTA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defRPr/>
            </a:pP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 to end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e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validazione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dell’array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incluso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SW di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tramite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osservazioni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astrofisiche</a:t>
            </a:r>
            <a:r>
              <a:rPr lang="en-US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Cherenkov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rimi dati scientifici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CTA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Realizzazione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 di un data center per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il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 mini-array per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il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processamento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,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l’archiviazione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, e la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distribuzione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dei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Calibri"/>
              </a:rPr>
              <a:t>dati</a:t>
            </a:r>
            <a:endParaRPr lang="en-US" b="1" dirty="0">
              <a:solidFill>
                <a:srgbClr val="003399"/>
              </a:solidFill>
              <a:latin typeface="Calibri"/>
            </a:endParaRPr>
          </a:p>
        </p:txBody>
      </p:sp>
      <p:pic>
        <p:nvPicPr>
          <p:cNvPr id="18" name="Picture 13" descr="miniarray_stamerra_c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51" y="1129554"/>
            <a:ext cx="5251064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30" y="1332962"/>
            <a:ext cx="943753" cy="1050091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>
            <a:off x="4673835" y="2625044"/>
            <a:ext cx="1122944" cy="0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olo 1"/>
          <p:cNvSpPr txBox="1">
            <a:spLocks/>
          </p:cNvSpPr>
          <p:nvPr/>
        </p:nvSpPr>
        <p:spPr>
          <a:xfrm>
            <a:off x="300017" y="188134"/>
            <a:ext cx="10515600" cy="5566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Dal prototipo al mini-array…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6" y="1129554"/>
            <a:ext cx="3470281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062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Il sito sud di CTA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50" y="157322"/>
            <a:ext cx="5904333" cy="3312019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50" y="3501795"/>
            <a:ext cx="5904333" cy="327552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7" y="1541930"/>
            <a:ext cx="6057873" cy="42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Layout di </a:t>
            </a:r>
            <a:r>
              <a:rPr lang="it-IT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CTA </a:t>
            </a:r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al sito Sud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7" y="1820795"/>
            <a:ext cx="5300143" cy="396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13470"/>
            <a:ext cx="541054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65" y="2920902"/>
            <a:ext cx="7085934" cy="38922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4438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Il progetto ASTRI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8827299" y="1881465"/>
            <a:ext cx="3248160" cy="3721480"/>
            <a:chOff x="7717465" y="1413048"/>
            <a:chExt cx="3636335" cy="440767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65" y="1413048"/>
              <a:ext cx="3636335" cy="44076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Esplosione 1 10"/>
            <p:cNvSpPr/>
            <p:nvPr/>
          </p:nvSpPr>
          <p:spPr>
            <a:xfrm>
              <a:off x="9326530" y="3634314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Esplosione 1 11"/>
            <p:cNvSpPr/>
            <p:nvPr/>
          </p:nvSpPr>
          <p:spPr>
            <a:xfrm>
              <a:off x="9051701" y="2729902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Esplosione 1 12"/>
            <p:cNvSpPr/>
            <p:nvPr/>
          </p:nvSpPr>
          <p:spPr>
            <a:xfrm>
              <a:off x="9111649" y="2360571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Esplosione 1 13"/>
            <p:cNvSpPr/>
            <p:nvPr/>
          </p:nvSpPr>
          <p:spPr>
            <a:xfrm>
              <a:off x="8549032" y="2287819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Esplosione 1 14"/>
            <p:cNvSpPr/>
            <p:nvPr/>
          </p:nvSpPr>
          <p:spPr>
            <a:xfrm>
              <a:off x="8127273" y="2459712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Esplosione 1 15"/>
            <p:cNvSpPr/>
            <p:nvPr/>
          </p:nvSpPr>
          <p:spPr>
            <a:xfrm>
              <a:off x="9598111" y="4878563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Esplosione 1 16"/>
            <p:cNvSpPr/>
            <p:nvPr/>
          </p:nvSpPr>
          <p:spPr>
            <a:xfrm>
              <a:off x="10040527" y="5094456"/>
              <a:ext cx="148856" cy="21265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9064630" y="1350035"/>
            <a:ext cx="1498592" cy="384435"/>
            <a:chOff x="4033177" y="2543090"/>
            <a:chExt cx="2700892" cy="752189"/>
          </a:xfrm>
        </p:grpSpPr>
        <p:sp>
          <p:nvSpPr>
            <p:cNvPr id="20" name="Rettangolo 19"/>
            <p:cNvSpPr/>
            <p:nvPr/>
          </p:nvSpPr>
          <p:spPr>
            <a:xfrm>
              <a:off x="4057498" y="2543090"/>
              <a:ext cx="2676571" cy="715581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78000">
                  <a:srgbClr val="00206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effectLst>
              <a:outerShdw blurRad="127000" dist="635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4033177" y="2656818"/>
              <a:ext cx="2592363" cy="638461"/>
              <a:chOff x="1458406" y="1976480"/>
              <a:chExt cx="2662285" cy="716505"/>
            </a:xfrm>
            <a:effectLst>
              <a:outerShdw blurRad="127000" dist="63500" dir="2700000" algn="tl" rotWithShape="0">
                <a:prstClr val="black">
                  <a:alpha val="80000"/>
                </a:prstClr>
              </a:outerShdw>
            </a:effectLst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406" y="1976480"/>
                <a:ext cx="570127" cy="570127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2091141" y="2084756"/>
                <a:ext cx="2029550" cy="60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it-IT" sz="600" b="1" dirty="0" err="1">
                    <a:solidFill>
                      <a:schemeClr val="bg1"/>
                    </a:solidFill>
                  </a:rPr>
                  <a:t>Universidade</a:t>
                </a:r>
                <a:r>
                  <a:rPr lang="it-IT" sz="600" b="1" dirty="0">
                    <a:solidFill>
                      <a:schemeClr val="bg1"/>
                    </a:solidFill>
                  </a:rPr>
                  <a:t> de </a:t>
                </a:r>
                <a:r>
                  <a:rPr lang="it-IT" sz="600" b="1" dirty="0" err="1">
                    <a:solidFill>
                      <a:schemeClr val="bg1"/>
                    </a:solidFill>
                  </a:rPr>
                  <a:t>São</a:t>
                </a:r>
                <a:r>
                  <a:rPr lang="it-IT" sz="600" b="1" dirty="0">
                    <a:solidFill>
                      <a:schemeClr val="bg1"/>
                    </a:solidFill>
                  </a:rPr>
                  <a:t> </a:t>
                </a:r>
                <a:r>
                  <a:rPr lang="it-IT" sz="600" b="1" dirty="0" smtClean="0">
                    <a:solidFill>
                      <a:schemeClr val="bg1"/>
                    </a:solidFill>
                  </a:rPr>
                  <a:t>Paulo</a:t>
                </a:r>
                <a:endParaRPr lang="it-IT" sz="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4" name="Picture 5" descr="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903" y="1337029"/>
            <a:ext cx="1136876" cy="369974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377" y="804856"/>
            <a:ext cx="413057" cy="40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ttangolo 26"/>
          <p:cNvSpPr/>
          <p:nvPr/>
        </p:nvSpPr>
        <p:spPr>
          <a:xfrm>
            <a:off x="238020" y="1090619"/>
            <a:ext cx="7564092" cy="65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ealizzare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End-to-end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size telescopes a due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specchi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 CTA (SST-2M)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validandolo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osservazioni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astrofisiche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Cherenkov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38020" y="1809849"/>
            <a:ext cx="7049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945" marR="36195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Programma FP7</a:t>
            </a:r>
          </a:p>
          <a:p>
            <a:pPr marL="321945" marR="36195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Progetto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Bandiera ASTRI (da cui è derivato il nome del prototipo del telescopio), </a:t>
            </a:r>
            <a:endParaRPr lang="it-IT" sz="12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21945" marR="36195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Progetto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Premiale TECHE </a:t>
            </a:r>
          </a:p>
          <a:p>
            <a:pPr marL="321945" marR="36195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Progetti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 INAF e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Universitari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21945" marR="36195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Astronomia Industriale -&gt; Mini- Array ASTRI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3607" r="10902" b="23317"/>
          <a:stretch/>
        </p:blipFill>
        <p:spPr>
          <a:xfrm>
            <a:off x="9372657" y="700235"/>
            <a:ext cx="1074712" cy="4894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6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7"/>
          <p:cNvSpPr txBox="1"/>
          <p:nvPr/>
        </p:nvSpPr>
        <p:spPr>
          <a:xfrm>
            <a:off x="5827059" y="5486579"/>
            <a:ext cx="4933463" cy="923330"/>
          </a:xfrm>
          <a:prstGeom prst="rect">
            <a:avLst/>
          </a:prstGeom>
          <a:noFill/>
          <a:ln w="12700">
            <a:solidFill>
              <a:srgbClr val="03882E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GB" b="1" i="1" dirty="0">
                <a:solidFill>
                  <a:srgbClr val="008000"/>
                </a:solidFill>
                <a:latin typeface="Calibri"/>
                <a:cs typeface="Calibri"/>
              </a:rPr>
              <a:t>PRELIMINARY</a:t>
            </a:r>
            <a:r>
              <a:rPr lang="en-GB" dirty="0">
                <a:solidFill>
                  <a:srgbClr val="008000"/>
                </a:solidFill>
                <a:latin typeface="Calibri"/>
                <a:cs typeface="Calibri"/>
              </a:rPr>
              <a:t> ESTIMATES ACHIEVED WITH ASTRI PIPELINE IN REASONABLE AGREEMENT WITH PERFORMANCE ACHIEVED WITH CTA-MC PIPELINE </a:t>
            </a:r>
          </a:p>
        </p:txBody>
      </p:sp>
      <p:grpSp>
        <p:nvGrpSpPr>
          <p:cNvPr id="11" name="Group 56"/>
          <p:cNvGrpSpPr/>
          <p:nvPr/>
        </p:nvGrpSpPr>
        <p:grpSpPr>
          <a:xfrm>
            <a:off x="5827059" y="941294"/>
            <a:ext cx="5349240" cy="4017624"/>
            <a:chOff x="4206240" y="987552"/>
            <a:chExt cx="4800600" cy="3657600"/>
          </a:xfrm>
        </p:grpSpPr>
        <p:pic>
          <p:nvPicPr>
            <p:cNvPr id="12" name="Picture 48" descr="sensiplot_Size100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240" y="987552"/>
              <a:ext cx="4800600" cy="36576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3" name="Rectangle 7"/>
            <p:cNvSpPr>
              <a:spLocks/>
            </p:cNvSpPr>
            <p:nvPr/>
          </p:nvSpPr>
          <p:spPr bwMode="auto">
            <a:xfrm rot="19170245">
              <a:off x="7349854" y="3492261"/>
              <a:ext cx="1256754" cy="3323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b="1" dirty="0">
                  <a:solidFill>
                    <a:srgbClr val="03882E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Preliminary</a:t>
              </a:r>
            </a:p>
          </p:txBody>
        </p:sp>
        <p:sp>
          <p:nvSpPr>
            <p:cNvPr id="15" name="TextBox 53"/>
            <p:cNvSpPr txBox="1"/>
            <p:nvPr/>
          </p:nvSpPr>
          <p:spPr>
            <a:xfrm rot="1629576">
              <a:off x="4650456" y="3109175"/>
              <a:ext cx="6206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Helvetica"/>
                  <a:cs typeface="Helvetica"/>
                </a:rPr>
                <a:t>0.01 C.U.</a:t>
              </a:r>
            </a:p>
          </p:txBody>
        </p:sp>
        <p:sp>
          <p:nvSpPr>
            <p:cNvPr id="17" name="TextBox 54"/>
            <p:cNvSpPr txBox="1"/>
            <p:nvPr/>
          </p:nvSpPr>
          <p:spPr>
            <a:xfrm rot="1629576">
              <a:off x="5426882" y="2216870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Helvetica"/>
                  <a:cs typeface="Helvetica"/>
                </a:rPr>
                <a:t>0.1 C.U.</a:t>
              </a:r>
            </a:p>
          </p:txBody>
        </p:sp>
        <p:sp>
          <p:nvSpPr>
            <p:cNvPr id="18" name="TextBox 55"/>
            <p:cNvSpPr txBox="1"/>
            <p:nvPr/>
          </p:nvSpPr>
          <p:spPr>
            <a:xfrm rot="1629576">
              <a:off x="6875627" y="1817295"/>
              <a:ext cx="4764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Helvetica"/>
                  <a:cs typeface="Helvetica"/>
                </a:rPr>
                <a:t>1 C.U.</a:t>
              </a:r>
            </a:p>
          </p:txBody>
        </p:sp>
      </p:grpSp>
      <p:grpSp>
        <p:nvGrpSpPr>
          <p:cNvPr id="19" name="Group 59"/>
          <p:cNvGrpSpPr/>
          <p:nvPr/>
        </p:nvGrpSpPr>
        <p:grpSpPr>
          <a:xfrm>
            <a:off x="5827059" y="5058032"/>
            <a:ext cx="4709745" cy="276999"/>
            <a:chOff x="4042833" y="4752201"/>
            <a:chExt cx="3272367" cy="161654"/>
          </a:xfrm>
        </p:grpSpPr>
        <p:sp>
          <p:nvSpPr>
            <p:cNvPr id="20" name="TextBox 34"/>
            <p:cNvSpPr txBox="1"/>
            <p:nvPr/>
          </p:nvSpPr>
          <p:spPr>
            <a:xfrm>
              <a:off x="4042833" y="4752201"/>
              <a:ext cx="3272367" cy="16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8000"/>
                  </a:solidFill>
                  <a:latin typeface="Calibri"/>
                  <a:cs typeface="Calibri"/>
                </a:rPr>
                <a:t>          ASTRI mini-array (~250m) – ASTRI DATA PIPELINE</a:t>
              </a:r>
            </a:p>
          </p:txBody>
        </p:sp>
        <p:sp>
          <p:nvSpPr>
            <p:cNvPr id="21" name="Rectangle 57"/>
            <p:cNvSpPr/>
            <p:nvPr/>
          </p:nvSpPr>
          <p:spPr bwMode="auto">
            <a:xfrm>
              <a:off x="4223504" y="4784966"/>
              <a:ext cx="91440" cy="91440"/>
            </a:xfrm>
            <a:prstGeom prst="rect">
              <a:avLst/>
            </a:prstGeom>
            <a:solidFill>
              <a:srgbClr val="008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2" name="Rectangle 11"/>
          <p:cNvSpPr>
            <a:spLocks/>
          </p:cNvSpPr>
          <p:nvPr/>
        </p:nvSpPr>
        <p:spPr bwMode="auto">
          <a:xfrm>
            <a:off x="294701" y="1107275"/>
            <a:ext cx="5071368" cy="54652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en-US" sz="2000" b="1" dirty="0">
                <a:latin typeface="Calibri"/>
                <a:ea typeface="Arial Bold" charset="0"/>
                <a:cs typeface="Calibri"/>
                <a:sym typeface="Arial Bold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Preliminary performance: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based on MC-CTA Prod2 </a:t>
            </a:r>
            <a:r>
              <a:rPr lang="en-US" sz="2000" dirty="0" smtClean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and </a:t>
            </a:r>
            <a:r>
              <a:rPr lang="en-US" sz="2000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official CTA-MC pipelines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en-US" sz="2000" b="1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 Sensitivity: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alibri"/>
                <a:ea typeface="Arial" charset="0"/>
                <a:cs typeface="Calibri"/>
                <a:sym typeface="Arial" charset="0"/>
              </a:rPr>
              <a:t>slightly better than H.E.S.S. above ~10 TeV for an array composed of 9 telescopes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en-US" sz="2000" b="1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 Angular resolution: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alibri"/>
                <a:ea typeface="Arial" charset="0"/>
                <a:cs typeface="Calibri"/>
                <a:sym typeface="Arial" charset="0"/>
              </a:rPr>
              <a:t>a few (4–5) arcmin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en-US" sz="2000" b="1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 Energy resolution:</a:t>
            </a:r>
            <a:endParaRPr lang="en-US" sz="2000" dirty="0">
              <a:solidFill>
                <a:srgbClr val="003399"/>
              </a:solidFill>
              <a:latin typeface="Calibri"/>
              <a:ea typeface="Arial" charset="0"/>
              <a:cs typeface="Calibri"/>
              <a:sym typeface="Arial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alibri"/>
                <a:ea typeface="Arial" charset="0"/>
                <a:cs typeface="Calibri"/>
                <a:sym typeface="Arial" charset="0"/>
              </a:rPr>
              <a:t>of the order of 10-15%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en-US" sz="2000" b="1" dirty="0">
                <a:solidFill>
                  <a:srgbClr val="003399"/>
                </a:solidFill>
                <a:latin typeface="Calibri"/>
                <a:ea typeface="Arial Bold" charset="0"/>
                <a:cs typeface="Calibri"/>
                <a:sym typeface="Arial Bold" charset="0"/>
              </a:rPr>
              <a:t> Wide field of view: </a:t>
            </a:r>
            <a:r>
              <a:rPr lang="en-US" sz="2000" dirty="0">
                <a:solidFill>
                  <a:srgbClr val="003399"/>
                </a:solidFill>
                <a:latin typeface="Calibri"/>
                <a:ea typeface="Arial" charset="0"/>
                <a:cs typeface="Calibri"/>
                <a:sym typeface="Arial" charset="0"/>
              </a:rPr>
              <a:t>~10°</a:t>
            </a:r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660699" y="134974"/>
            <a:ext cx="10515600" cy="74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Prestazioni del Mini-array ASTRI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30925" y="1133337"/>
            <a:ext cx="961426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Specchi</a:t>
            </a:r>
            <a:endParaRPr lang="it-I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affido diretto (MEDIALARIO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Contratto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09" lvl="3" indent="-285744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 – 10 set </a:t>
            </a:r>
            <a:r>
              <a:rPr lang="it-IT" sz="1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(1 </a:t>
            </a:r>
            <a:r>
              <a:rPr lang="it-IT" sz="14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spare</a:t>
            </a:r>
            <a:r>
              <a:rPr lang="it-IT" sz="1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endParaRPr lang="it-IT" sz="1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09" lvl="3" indent="-285744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MST </a:t>
            </a:r>
            <a:r>
              <a:rPr lang="it-IT" sz="1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primario 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set  </a:t>
            </a:r>
          </a:p>
          <a:p>
            <a:pPr marL="1657309" lvl="3" indent="-285744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pSCT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secondario 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set)</a:t>
            </a:r>
          </a:p>
          <a:p>
            <a:pPr lvl="2"/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affido diretto (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FLABEG)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Negoziazione</a:t>
            </a:r>
          </a:p>
          <a:p>
            <a:pPr lvl="2"/>
            <a:endParaRPr lang="it-IT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Camere</a:t>
            </a:r>
            <a:endParaRPr lang="it-I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ASICS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affido diretto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(WEEROC)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Preparazione documenti</a:t>
            </a:r>
            <a:endParaRPr lang="it-IT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Gara internazionale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Preparazione </a:t>
            </a:r>
            <a:r>
              <a:rPr lang="it-IT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documenti</a:t>
            </a:r>
            <a:endParaRPr lang="it-IT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Gara Internazionale  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Preparazione </a:t>
            </a:r>
            <a:r>
              <a:rPr lang="it-IT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documenti</a:t>
            </a:r>
            <a:endParaRPr lang="it-IT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11 </a:t>
            </a:r>
            <a:r>
              <a:rPr lang="it-IT" sz="1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Camere 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– 1 </a:t>
            </a:r>
            <a:r>
              <a:rPr lang="it-IT" sz="1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modello QM, 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10 </a:t>
            </a:r>
            <a:r>
              <a:rPr lang="it-IT" sz="1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camere 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(1 </a:t>
            </a:r>
            <a:r>
              <a:rPr lang="it-IT" sz="16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spare</a:t>
            </a:r>
            <a:r>
              <a:rPr lang="it-IT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Strutture</a:t>
            </a:r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2"/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telescopi: saranno costruiti dal consorzio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GEC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Redesign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prototipo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2"/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strutture rimanenti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Gara </a:t>
            </a:r>
            <a:r>
              <a:rPr lang="it-IT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internazionale </a:t>
            </a:r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Ritardata</a:t>
            </a:r>
          </a:p>
          <a:p>
            <a:pPr marL="914377" lvl="2"/>
            <a:endParaRPr lang="it-IT" sz="11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Software</a:t>
            </a:r>
            <a:endParaRPr lang="it-I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377" lvl="2"/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Acquisizione di HW </a:t>
            </a:r>
            <a:endParaRPr lang="it-IT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377" lvl="2"/>
            <a:r>
              <a:rPr lang="it-IT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Contratti industriali per sviluppo SW</a:t>
            </a:r>
            <a:endParaRPr lang="it-IT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838200" y="365126"/>
            <a:ext cx="10515600" cy="603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Realizzazione del Mini–array ASTRI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62001" y="1339727"/>
            <a:ext cx="10094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 batch di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pronti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consegna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CTA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fine 2017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inizio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AIV al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primavera del </a:t>
            </a: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Terzo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batch estate 2018</a:t>
            </a: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fine del </a:t>
            </a: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60699" y="134974"/>
            <a:ext cx="10515600" cy="74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Schedula…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ccia bidirezionale verticale 3"/>
          <p:cNvSpPr/>
          <p:nvPr/>
        </p:nvSpPr>
        <p:spPr>
          <a:xfrm>
            <a:off x="3760566" y="3770812"/>
            <a:ext cx="566058" cy="114082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873599" y="5034396"/>
            <a:ext cx="8563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CTA Pre-Production Readiness Review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Disponibilità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8" y="1464074"/>
            <a:ext cx="2981407" cy="44721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62" y="4196214"/>
            <a:ext cx="3813203" cy="25421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84" y="903030"/>
            <a:ext cx="4329658" cy="3247244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78858" y="299968"/>
            <a:ext cx="6224451" cy="603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Il team ASTRI al lavoro…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40" y="1899842"/>
            <a:ext cx="3218028" cy="240358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47"/>
          <a:stretch/>
        </p:blipFill>
        <p:spPr>
          <a:xfrm rot="5400000">
            <a:off x="7294458" y="4373409"/>
            <a:ext cx="2331969" cy="23520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47" y="500677"/>
            <a:ext cx="3023731" cy="22677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80" y="3700130"/>
            <a:ext cx="2124299" cy="283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4438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Chi è chi in </a:t>
            </a:r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ASTRI…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10" y="1649507"/>
            <a:ext cx="7454826" cy="40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484" y="343679"/>
            <a:ext cx="10515600" cy="55664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ASTRI in tabelle…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422029"/>
              </p:ext>
            </p:extLst>
          </p:nvPr>
        </p:nvGraphicFramePr>
        <p:xfrm>
          <a:off x="5611376" y="575667"/>
          <a:ext cx="6141354" cy="5953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9409"/>
                <a:gridCol w="2011945"/>
              </a:tblGrid>
              <a:tr h="347899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it-IT" sz="2400" dirty="0" err="1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Optics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Optical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Configuration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Schwarzschild-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Couder</a:t>
                      </a:r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effective collecting area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Length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Aperture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 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f/#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it-IT" sz="2000" baseline="30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PSF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(@ 100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FOV diameter)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0.19°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196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it-IT" sz="1800" dirty="0" err="1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it-IT" sz="1800" dirty="0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Mirror</a:t>
                      </a:r>
                      <a:endParaRPr lang="it-IT" sz="1800" dirty="0"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63614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4.306 m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en-GB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segments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5736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of a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 mm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(face-to-face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3090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Radius of Curvature Corona 1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8.52 m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9413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Radius of Curvature Corona 2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9.87 m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129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Radius of Curvature Corona 3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12.54 m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3614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Profile Error (RMS)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30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5006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Micro-roughness (RMS, 0.1 - 200 mm spatial wavelength range)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</a:p>
                  </a:txBody>
                  <a:tcPr marL="68580" marR="68580" marT="0" marB="0" anchor="ctr"/>
                </a:tc>
              </a:tr>
              <a:tr h="1543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</a:t>
                      </a:r>
                      <a:r>
                        <a:rPr lang="it-IT" sz="1800" dirty="0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Mirror</a:t>
                      </a:r>
                      <a:endParaRPr lang="it-IT" sz="1800" dirty="0" smtClean="0"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endParaRPr lang="en-GB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796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it-IT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Diameter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r>
                        <a:rPr lang="en-GB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lang="en-GB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42" y="1648515"/>
            <a:ext cx="3934327" cy="307580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65048" y="5078070"/>
            <a:ext cx="4977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prima volta in assoluto un telescopio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Cherenkov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due 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specchi in configurazione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Schwarzschild-Couder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79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484" y="343679"/>
            <a:ext cx="10515600" cy="55664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ASTRI in tabelle…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05561"/>
              </p:ext>
            </p:extLst>
          </p:nvPr>
        </p:nvGraphicFramePr>
        <p:xfrm>
          <a:off x="5839203" y="2046303"/>
          <a:ext cx="4981197" cy="3175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3851"/>
                <a:gridCol w="1617346"/>
              </a:tblGrid>
              <a:tr h="393543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it-IT" sz="2400" dirty="0" err="1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Mechanical</a:t>
                      </a:r>
                      <a:r>
                        <a:rPr lang="it-IT" sz="2400" baseline="0" dirty="0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2400" baseline="0" dirty="0" err="1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Structure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7492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800" dirty="0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</a:rPr>
                        <a:t>Tracking &amp; Pointing</a:t>
                      </a:r>
                      <a:endParaRPr lang="it-IT" sz="2800" dirty="0"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070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Driver Encoder Precision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arcsec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3070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Tracking Precision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344802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Pointing Precision After Calibration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&lt;12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arcsec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372626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GB" sz="1800" dirty="0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Dimensions </a:t>
                      </a:r>
                      <a:r>
                        <a:rPr lang="en-GB" sz="1800" dirty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en-GB" sz="1800" dirty="0" smtClean="0">
                          <a:solidFill>
                            <a:srgbClr val="FFC000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Mass</a:t>
                      </a:r>
                      <a:endParaRPr lang="it-IT" sz="2800" dirty="0"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59133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of the Telescope (pointing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horizontally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vertically)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m &amp; 8 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326898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Radius of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for Az. Movements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3070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Mass of the prototype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19725 kg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</a:tbl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95" y="1491692"/>
            <a:ext cx="3314965" cy="43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484" y="343679"/>
            <a:ext cx="10515600" cy="55664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ASTRI in tabelle…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377364"/>
              </p:ext>
            </p:extLst>
          </p:nvPr>
        </p:nvGraphicFramePr>
        <p:xfrm>
          <a:off x="5474981" y="2111110"/>
          <a:ext cx="5632290" cy="3471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2549"/>
                <a:gridCol w="2859741"/>
              </a:tblGrid>
              <a:tr h="332115">
                <a:tc gridSpan="2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it-IT" sz="2000" dirty="0" err="1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Cherenkov</a:t>
                      </a:r>
                      <a:r>
                        <a:rPr lang="it-IT" sz="2000" baseline="0" dirty="0" smtClean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</a:rPr>
                        <a:t> Camera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Camera opening Angle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70°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Sensors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Pixels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</a:t>
                      </a:r>
                      <a:r>
                        <a:rPr lang="en-GB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(1344 </a:t>
                      </a:r>
                      <a:r>
                        <a:rPr lang="en-GB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protoype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Pixel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size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7x7 mm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Pixel rate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Hz (300 Hz </a:t>
                      </a:r>
                      <a:r>
                        <a:rPr lang="it-IT" sz="1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prototype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it-IT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Dynamical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range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– 2000 pe</a:t>
                      </a:r>
                      <a:r>
                        <a:rPr lang="it-IT" sz="1400" baseline="30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/pixel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it-IT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Photon</a:t>
                      </a: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Efficiency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it-IT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35% @ 400nm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9.6° (7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prototype)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0.52m x 0.66m x 0.56m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  <a:tr h="27772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consumption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kW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 anchor="ctr"/>
                </a:tc>
              </a:tr>
            </a:tbl>
          </a:graphicData>
        </a:graphic>
      </p:graphicFrame>
      <p:pic>
        <p:nvPicPr>
          <p:cNvPr id="9" name="Picture 2" descr="C:\Users\Mech_Design\Documents\Documenti_\Analisi_Termica\Collaborazione_Thermacore\D-A13725-550-F - Copia\Disegni_camera_15_07_2014_Rev_Pa_04\Nuova_Backbone_Struct_Bozze\Nuova_Backbone_Structure_Rev_04\Fig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7" r="36121"/>
          <a:stretch/>
        </p:blipFill>
        <p:spPr bwMode="auto">
          <a:xfrm>
            <a:off x="1877681" y="1306286"/>
            <a:ext cx="2441769" cy="508072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8697" t="11625" r="32117"/>
          <a:stretch/>
        </p:blipFill>
        <p:spPr>
          <a:xfrm>
            <a:off x="3661872" y="3946037"/>
            <a:ext cx="3384000" cy="283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2589" r="814" b="-2589"/>
          <a:stretch/>
        </p:blipFill>
        <p:spPr>
          <a:xfrm>
            <a:off x="7250640" y="857793"/>
            <a:ext cx="4787152" cy="27700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r="2828" b="4691"/>
          <a:stretch/>
        </p:blipFill>
        <p:spPr>
          <a:xfrm>
            <a:off x="7205815" y="3383119"/>
            <a:ext cx="4831977" cy="3460377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300017" y="188134"/>
            <a:ext cx="10515600" cy="5566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L’oggetto reale a Serra </a:t>
            </a:r>
            <a:r>
              <a:rPr lang="it-IT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 Nave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-783" r="-348" b="783"/>
          <a:stretch/>
        </p:blipFill>
        <p:spPr>
          <a:xfrm>
            <a:off x="3661872" y="1130615"/>
            <a:ext cx="3411021" cy="2625047"/>
          </a:xfrm>
          <a:prstGeom prst="rect">
            <a:avLst/>
          </a:prstGeom>
        </p:spPr>
      </p:pic>
      <p:pic>
        <p:nvPicPr>
          <p:cNvPr id="10" name="Immagine 9" descr="IMG_411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4119" y="2219190"/>
            <a:ext cx="5180540" cy="34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a_z_las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91" y="740003"/>
            <a:ext cx="3154114" cy="2335050"/>
          </a:xfrm>
          <a:prstGeom prst="rect">
            <a:avLst/>
          </a:prstGeom>
        </p:spPr>
      </p:pic>
      <p:pic>
        <p:nvPicPr>
          <p:cNvPr id="8" name="Immagine 7" descr="AMC GUI s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05" y="2443682"/>
            <a:ext cx="4003778" cy="2181599"/>
          </a:xfrm>
          <a:prstGeom prst="rect">
            <a:avLst/>
          </a:prstGeom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254726" y="275220"/>
            <a:ext cx="10515600" cy="5566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Dall’inaugurazione (24 settembre 2014)…</a:t>
            </a:r>
            <a:endParaRPr lang="it-IT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4718" y="1141795"/>
            <a:ext cx="8534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 e accettazione della struttura elettromeccanica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 sistema di ottica attiva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Misure delle prestazioni ottiche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 e </a:t>
            </a:r>
            <a:r>
              <a:rPr lang="it-IT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debug</a:t>
            </a: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software di controllo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del telescopio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Monitoraggio </a:t>
            </a:r>
            <a:r>
              <a:rPr lang="it-IT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riflettanza</a:t>
            </a: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degli specchi</a:t>
            </a:r>
            <a:endParaRPr lang="it-IT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Monitoraggio </a:t>
            </a: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 temperature</a:t>
            </a:r>
            <a:endParaRPr lang="it-IT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it-IT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9" y="4407967"/>
            <a:ext cx="3812864" cy="198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33" y="4775716"/>
            <a:ext cx="4135189" cy="19839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07" y="3856933"/>
            <a:ext cx="3730630" cy="27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3" y="969327"/>
            <a:ext cx="5401235" cy="54012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77430" y="143608"/>
            <a:ext cx="898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Allineamento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dei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segmenti</a:t>
            </a:r>
            <a:r>
              <a:rPr lang="en-GB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del </a:t>
            </a:r>
            <a:r>
              <a:rPr lang="en-GB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primario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815</Words>
  <Application>Microsoft Office PowerPoint</Application>
  <PresentationFormat>Widescreen</PresentationFormat>
  <Paragraphs>183</Paragraphs>
  <Slides>23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5" baseType="lpstr">
      <vt:lpstr>Arial</vt:lpstr>
      <vt:lpstr>Arial Bold</vt:lpstr>
      <vt:lpstr>Calibri</vt:lpstr>
      <vt:lpstr>Calibri Light</vt:lpstr>
      <vt:lpstr>Comic Sans MS</vt:lpstr>
      <vt:lpstr>Gill Sans</vt:lpstr>
      <vt:lpstr>Helvetica</vt:lpstr>
      <vt:lpstr>Symbol</vt:lpstr>
      <vt:lpstr>Times New Roman</vt:lpstr>
      <vt:lpstr>Wingdings</vt:lpstr>
      <vt:lpstr>ヒラギノ角ゴ ProN W3</vt:lpstr>
      <vt:lpstr>Tema di Office</vt:lpstr>
      <vt:lpstr>Presentazione standard di PowerPoint</vt:lpstr>
      <vt:lpstr>Il progetto ASTRI</vt:lpstr>
      <vt:lpstr>Chi è chi in ASTRI…</vt:lpstr>
      <vt:lpstr>ASTRI in tabelle…</vt:lpstr>
      <vt:lpstr>ASTRI in tabelle…</vt:lpstr>
      <vt:lpstr>ASTRI in tabelle…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sito sud di CTA</vt:lpstr>
      <vt:lpstr>Layout di CTA al sito Sud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osvaldo catalano</dc:creator>
  <cp:lastModifiedBy>scuderi</cp:lastModifiedBy>
  <cp:revision>64</cp:revision>
  <dcterms:created xsi:type="dcterms:W3CDTF">2016-10-14T14:09:29Z</dcterms:created>
  <dcterms:modified xsi:type="dcterms:W3CDTF">2016-10-20T13:10:40Z</dcterms:modified>
</cp:coreProperties>
</file>