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8"/>
  </p:notesMasterIdLst>
  <p:sldIdLst>
    <p:sldId id="256" r:id="rId2"/>
    <p:sldId id="260" r:id="rId3"/>
    <p:sldId id="259" r:id="rId4"/>
    <p:sldId id="374" r:id="rId5"/>
    <p:sldId id="376" r:id="rId6"/>
    <p:sldId id="377" r:id="rId7"/>
    <p:sldId id="378" r:id="rId8"/>
    <p:sldId id="373" r:id="rId9"/>
    <p:sldId id="379" r:id="rId10"/>
    <p:sldId id="380" r:id="rId11"/>
    <p:sldId id="381" r:id="rId12"/>
    <p:sldId id="382" r:id="rId13"/>
    <p:sldId id="383" r:id="rId14"/>
    <p:sldId id="384" r:id="rId15"/>
    <p:sldId id="385" r:id="rId16"/>
    <p:sldId id="386" r:id="rId17"/>
    <p:sldId id="397" r:id="rId18"/>
    <p:sldId id="388" r:id="rId19"/>
    <p:sldId id="389" r:id="rId20"/>
    <p:sldId id="390" r:id="rId21"/>
    <p:sldId id="391" r:id="rId22"/>
    <p:sldId id="398" r:id="rId23"/>
    <p:sldId id="399" r:id="rId24"/>
    <p:sldId id="387" r:id="rId25"/>
    <p:sldId id="392" r:id="rId26"/>
    <p:sldId id="375" r:id="rId27"/>
    <p:sldId id="393" r:id="rId28"/>
    <p:sldId id="394" r:id="rId29"/>
    <p:sldId id="395" r:id="rId30"/>
    <p:sldId id="396" r:id="rId31"/>
    <p:sldId id="358" r:id="rId32"/>
    <p:sldId id="359" r:id="rId33"/>
    <p:sldId id="361" r:id="rId34"/>
    <p:sldId id="362" r:id="rId35"/>
    <p:sldId id="363" r:id="rId36"/>
    <p:sldId id="367" r:id="rId3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37FF"/>
    <a:srgbClr val="76D6FF"/>
    <a:srgbClr val="FF5DAB"/>
    <a:srgbClr val="B6045A"/>
    <a:srgbClr val="C953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1963"/>
    <p:restoredTop sz="94695" autoAdjust="0"/>
  </p:normalViewPr>
  <p:slideViewPr>
    <p:cSldViewPr snapToGrid="0" snapToObjects="1">
      <p:cViewPr>
        <p:scale>
          <a:sx n="79" d="100"/>
          <a:sy n="79" d="100"/>
        </p:scale>
        <p:origin x="1096" y="2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A5AC5E-4B0C-5D47-B8BD-8E67BA029374}" type="datetimeFigureOut">
              <a:rPr lang="it-IT" smtClean="0"/>
              <a:t>08/12/22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084F5-4D69-D142-879E-40D4C8E1FA2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8505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Qui mancano due </a:t>
            </a:r>
            <a:r>
              <a:rPr lang="it-IT" dirty="0" err="1"/>
              <a:t>slides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084F5-4D69-D142-879E-40D4C8E1FA28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7799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3CA0-3605-444C-A84A-914DE1666219}" type="datetimeFigureOut">
              <a:rPr lang="it-IT" smtClean="0"/>
              <a:t>08/12/22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91BF2-F67F-AF4B-BA36-6633BB27752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1815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3CA0-3605-444C-A84A-914DE1666219}" type="datetimeFigureOut">
              <a:rPr lang="it-IT" smtClean="0"/>
              <a:t>08/12/22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91BF2-F67F-AF4B-BA36-6633BB27752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0794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3CA0-3605-444C-A84A-914DE1666219}" type="datetimeFigureOut">
              <a:rPr lang="it-IT" smtClean="0"/>
              <a:t>08/12/22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91BF2-F67F-AF4B-BA36-6633BB27752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4807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3CA0-3605-444C-A84A-914DE1666219}" type="datetimeFigureOut">
              <a:rPr lang="it-IT" smtClean="0"/>
              <a:t>08/12/22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91BF2-F67F-AF4B-BA36-6633BB27752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6689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3CA0-3605-444C-A84A-914DE1666219}" type="datetimeFigureOut">
              <a:rPr lang="it-IT" smtClean="0"/>
              <a:t>08/12/22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91BF2-F67F-AF4B-BA36-6633BB27752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7661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3CA0-3605-444C-A84A-914DE1666219}" type="datetimeFigureOut">
              <a:rPr lang="it-IT" smtClean="0"/>
              <a:t>08/12/22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91BF2-F67F-AF4B-BA36-6633BB27752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5678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3CA0-3605-444C-A84A-914DE1666219}" type="datetimeFigureOut">
              <a:rPr lang="it-IT" smtClean="0"/>
              <a:t>08/12/22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91BF2-F67F-AF4B-BA36-6633BB27752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721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3CA0-3605-444C-A84A-914DE1666219}" type="datetimeFigureOut">
              <a:rPr lang="it-IT" smtClean="0"/>
              <a:t>08/12/22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91BF2-F67F-AF4B-BA36-6633BB27752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1163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3CA0-3605-444C-A84A-914DE1666219}" type="datetimeFigureOut">
              <a:rPr lang="it-IT" smtClean="0"/>
              <a:t>08/12/22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91BF2-F67F-AF4B-BA36-6633BB27752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1193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3CA0-3605-444C-A84A-914DE1666219}" type="datetimeFigureOut">
              <a:rPr lang="it-IT" smtClean="0"/>
              <a:t>08/12/22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91BF2-F67F-AF4B-BA36-6633BB27752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9270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3CA0-3605-444C-A84A-914DE1666219}" type="datetimeFigureOut">
              <a:rPr lang="it-IT" smtClean="0"/>
              <a:t>08/12/22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91BF2-F67F-AF4B-BA36-6633BB27752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7000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A3CA0-3605-444C-A84A-914DE1666219}" type="datetimeFigureOut">
              <a:rPr lang="it-IT" smtClean="0"/>
              <a:t>08/12/22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91BF2-F67F-AF4B-BA36-6633BB27752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68527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8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7515F60F-4185-2944-AD79-AD39A3C75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792" y="2760784"/>
            <a:ext cx="3287684" cy="409721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77F397FD-6B89-E543-BE2B-59CB5CBF2594}"/>
              </a:ext>
            </a:extLst>
          </p:cNvPr>
          <p:cNvSpPr txBox="1"/>
          <p:nvPr/>
        </p:nvSpPr>
        <p:spPr>
          <a:xfrm>
            <a:off x="7414476" y="5791879"/>
            <a:ext cx="55954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FFFFFF"/>
                </a:solidFill>
                <a:latin typeface="Maiandra GD"/>
                <a:cs typeface="Maiandra GD"/>
              </a:rPr>
              <a:t>Abundance</a:t>
            </a:r>
            <a:r>
              <a:rPr lang="it-IT" dirty="0" smtClean="0">
                <a:solidFill>
                  <a:srgbClr val="FFFFFF"/>
                </a:solidFill>
                <a:latin typeface="Maiandra GD"/>
                <a:cs typeface="Maiandra GD"/>
              </a:rPr>
              <a:t> </a:t>
            </a:r>
            <a:r>
              <a:rPr lang="it-IT" dirty="0" err="1" smtClean="0">
                <a:solidFill>
                  <a:srgbClr val="FFFFFF"/>
                </a:solidFill>
                <a:latin typeface="Maiandra GD"/>
                <a:cs typeface="Maiandra GD"/>
              </a:rPr>
              <a:t>map</a:t>
            </a:r>
            <a:r>
              <a:rPr lang="it-IT" dirty="0" smtClean="0">
                <a:solidFill>
                  <a:srgbClr val="FFFFFF"/>
                </a:solidFill>
                <a:latin typeface="Maiandra GD"/>
                <a:cs typeface="Maiandra GD"/>
              </a:rPr>
              <a:t> of the NGC 6338 </a:t>
            </a:r>
            <a:r>
              <a:rPr lang="it-IT" dirty="0" err="1" smtClean="0">
                <a:solidFill>
                  <a:srgbClr val="FFFFFF"/>
                </a:solidFill>
                <a:latin typeface="Maiandra GD"/>
                <a:cs typeface="Maiandra GD"/>
              </a:rPr>
              <a:t>group</a:t>
            </a:r>
            <a:r>
              <a:rPr lang="it-IT" dirty="0" smtClean="0">
                <a:solidFill>
                  <a:srgbClr val="FFFFFF"/>
                </a:solidFill>
                <a:latin typeface="Maiandra GD"/>
                <a:cs typeface="Maiandra GD"/>
              </a:rPr>
              <a:t> merger</a:t>
            </a:r>
            <a:r>
              <a:rPr lang="it-IT" sz="2400" dirty="0" smtClean="0">
                <a:solidFill>
                  <a:srgbClr val="FFFFFF"/>
                </a:solidFill>
                <a:latin typeface="Maiandra GD"/>
                <a:cs typeface="Maiandra GD"/>
              </a:rPr>
              <a:t> </a:t>
            </a:r>
            <a:r>
              <a:rPr lang="it-IT" dirty="0" smtClean="0">
                <a:solidFill>
                  <a:srgbClr val="FFFFFF"/>
                </a:solidFill>
                <a:latin typeface="Maiandra GD"/>
                <a:cs typeface="Maiandra GD"/>
              </a:rPr>
              <a:t> O‘Sullivan+19</a:t>
            </a:r>
            <a:endParaRPr lang="it-IT" dirty="0">
              <a:solidFill>
                <a:srgbClr val="FFFFFF"/>
              </a:solidFill>
              <a:latin typeface="Maiandra GD"/>
              <a:cs typeface="Maiandra GD"/>
            </a:endParaRPr>
          </a:p>
        </p:txBody>
      </p:sp>
      <p:sp>
        <p:nvSpPr>
          <p:cNvPr id="10" name="Titolo 9">
            <a:extLst>
              <a:ext uri="{FF2B5EF4-FFF2-40B4-BE49-F238E27FC236}">
                <a16:creationId xmlns:a16="http://schemas.microsoft.com/office/drawing/2014/main" xmlns="" id="{D63C0AA2-59A3-F949-8C7A-D27571B4F8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978" y="2149601"/>
            <a:ext cx="11500022" cy="1515256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latin typeface="Maiandra GD" panose="020E0502030308020204" pitchFamily="34" charset="77"/>
              </a:rPr>
              <a:t>The Metal Content of the </a:t>
            </a:r>
            <a:br>
              <a:rPr lang="it-IT" dirty="0" smtClean="0">
                <a:latin typeface="Maiandra GD" panose="020E0502030308020204" pitchFamily="34" charset="77"/>
              </a:rPr>
            </a:br>
            <a:r>
              <a:rPr lang="it-IT" dirty="0" smtClean="0">
                <a:latin typeface="Maiandra GD" panose="020E0502030308020204" pitchFamily="34" charset="77"/>
              </a:rPr>
              <a:t>Hot </a:t>
            </a:r>
            <a:r>
              <a:rPr lang="it-IT" dirty="0" err="1" smtClean="0">
                <a:latin typeface="Maiandra GD" panose="020E0502030308020204" pitchFamily="34" charset="77"/>
              </a:rPr>
              <a:t>Atmospheres</a:t>
            </a:r>
            <a:r>
              <a:rPr lang="it-IT" dirty="0" smtClean="0">
                <a:latin typeface="Maiandra GD" panose="020E0502030308020204" pitchFamily="34" charset="77"/>
              </a:rPr>
              <a:t> of </a:t>
            </a:r>
            <a:r>
              <a:rPr lang="it-IT" dirty="0" err="1" smtClean="0">
                <a:latin typeface="Maiandra GD" panose="020E0502030308020204" pitchFamily="34" charset="77"/>
              </a:rPr>
              <a:t>Galaxy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Groups</a:t>
            </a:r>
            <a:r>
              <a:rPr lang="it-IT" dirty="0" smtClean="0">
                <a:latin typeface="Maiandra GD" panose="020E0502030308020204" pitchFamily="34" charset="77"/>
              </a:rPr>
              <a:t/>
            </a:r>
            <a:br>
              <a:rPr lang="it-IT" dirty="0" smtClean="0">
                <a:latin typeface="Maiandra GD" panose="020E0502030308020204" pitchFamily="34" charset="77"/>
              </a:rPr>
            </a:br>
            <a:r>
              <a:rPr lang="it-IT" dirty="0" smtClean="0">
                <a:latin typeface="Maiandra GD" panose="020E0502030308020204" pitchFamily="34" charset="77"/>
              </a:rPr>
              <a:t> </a:t>
            </a:r>
            <a:br>
              <a:rPr lang="it-IT" dirty="0" smtClean="0">
                <a:latin typeface="Maiandra GD" panose="020E0502030308020204" pitchFamily="34" charset="77"/>
              </a:rPr>
            </a:br>
            <a:r>
              <a:rPr lang="it-IT" sz="3200" dirty="0" smtClean="0">
                <a:latin typeface="Maiandra GD" panose="020E0502030308020204" pitchFamily="34" charset="77"/>
              </a:rPr>
              <a:t>Fabio </a:t>
            </a:r>
            <a:r>
              <a:rPr lang="it-IT" sz="3200" dirty="0" err="1" smtClean="0">
                <a:latin typeface="Maiandra GD" panose="020E0502030308020204" pitchFamily="34" charset="77"/>
              </a:rPr>
              <a:t>Gastaldello</a:t>
            </a:r>
            <a:r>
              <a:rPr lang="it-IT" sz="3200" dirty="0" smtClean="0">
                <a:latin typeface="Maiandra GD" panose="020E0502030308020204" pitchFamily="34" charset="77"/>
              </a:rPr>
              <a:t> (INAF-IASF Milano)</a:t>
            </a:r>
            <a:br>
              <a:rPr lang="it-IT" sz="3200" dirty="0" smtClean="0">
                <a:latin typeface="Maiandra GD" panose="020E0502030308020204" pitchFamily="34" charset="77"/>
              </a:rPr>
            </a:br>
            <a:r>
              <a:rPr lang="it-IT" sz="3200" dirty="0" smtClean="0">
                <a:latin typeface="Maiandra GD" panose="020E0502030308020204" pitchFamily="34" charset="77"/>
              </a:rPr>
              <a:t>A. </a:t>
            </a:r>
            <a:r>
              <a:rPr lang="it-IT" sz="3200" dirty="0" err="1" smtClean="0">
                <a:latin typeface="Maiandra GD" panose="020E0502030308020204" pitchFamily="34" charset="77"/>
              </a:rPr>
              <a:t>Simionescu</a:t>
            </a:r>
            <a:r>
              <a:rPr lang="it-IT" sz="3200" dirty="0" smtClean="0">
                <a:latin typeface="Maiandra GD" panose="020E0502030308020204" pitchFamily="34" charset="77"/>
              </a:rPr>
              <a:t>, </a:t>
            </a:r>
            <a:r>
              <a:rPr lang="it-IT" sz="3200" dirty="0" err="1" smtClean="0">
                <a:latin typeface="Maiandra GD" panose="020E0502030308020204" pitchFamily="34" charset="77"/>
              </a:rPr>
              <a:t>F</a:t>
            </a:r>
            <a:r>
              <a:rPr lang="it-IT" sz="3200" dirty="0" smtClean="0">
                <a:latin typeface="Maiandra GD" panose="020E0502030308020204" pitchFamily="34" charset="77"/>
              </a:rPr>
              <a:t>. </a:t>
            </a:r>
            <a:r>
              <a:rPr lang="it-IT" sz="3200" dirty="0" err="1" smtClean="0">
                <a:latin typeface="Maiandra GD" panose="020E0502030308020204" pitchFamily="34" charset="77"/>
              </a:rPr>
              <a:t>Mernier</a:t>
            </a:r>
            <a:r>
              <a:rPr lang="it-IT" sz="3200" dirty="0" smtClean="0">
                <a:latin typeface="Maiandra GD" panose="020E0502030308020204" pitchFamily="34" charset="77"/>
              </a:rPr>
              <a:t>, V. Biffi, M. </a:t>
            </a:r>
            <a:r>
              <a:rPr lang="it-IT" sz="3200" dirty="0" err="1" smtClean="0">
                <a:latin typeface="Maiandra GD" panose="020E0502030308020204" pitchFamily="34" charset="77"/>
              </a:rPr>
              <a:t>Gaspari</a:t>
            </a:r>
            <a:r>
              <a:rPr lang="it-IT" sz="3200" dirty="0" smtClean="0">
                <a:latin typeface="Maiandra GD" panose="020E0502030308020204" pitchFamily="34" charset="77"/>
              </a:rPr>
              <a:t>, K. Sato, K. </a:t>
            </a:r>
            <a:r>
              <a:rPr lang="it-IT" sz="3200" dirty="0" err="1" smtClean="0">
                <a:latin typeface="Maiandra GD" panose="020E0502030308020204" pitchFamily="34" charset="77"/>
              </a:rPr>
              <a:t>Matsushita</a:t>
            </a:r>
            <a:r>
              <a:rPr lang="it-IT" sz="3200" dirty="0" smtClean="0">
                <a:latin typeface="Maiandra GD" panose="020E0502030308020204" pitchFamily="34" charset="77"/>
              </a:rPr>
              <a:t/>
            </a:r>
            <a:br>
              <a:rPr lang="it-IT" sz="3200" dirty="0" smtClean="0">
                <a:latin typeface="Maiandra GD" panose="020E0502030308020204" pitchFamily="34" charset="77"/>
              </a:rPr>
            </a:br>
            <a:endParaRPr lang="it-IT" sz="3200" dirty="0">
              <a:latin typeface="Maiandra GD" panose="020E0502030308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4782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9086C1E7-EFE8-5E46-B5EA-C35510EE0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295" y="5346968"/>
            <a:ext cx="11928143" cy="13625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 smtClean="0">
                <a:latin typeface="Maiandra GD" panose="020E0502030308020204" pitchFamily="34" charset="77"/>
              </a:rPr>
              <a:t> </a:t>
            </a:r>
            <a:endParaRPr lang="it-IT" dirty="0">
              <a:latin typeface="Maiandra GD" panose="020E0502030308020204" pitchFamily="34" charset="77"/>
            </a:endParaRPr>
          </a:p>
          <a:p>
            <a:pPr marL="0" indent="0">
              <a:buNone/>
            </a:pPr>
            <a:r>
              <a:rPr lang="it-IT" dirty="0" smtClean="0">
                <a:latin typeface="Maiandra GD" panose="020E0502030308020204" pitchFamily="34" charset="77"/>
              </a:rPr>
              <a:t>NCC </a:t>
            </a:r>
            <a:r>
              <a:rPr lang="it-IT" dirty="0" err="1" smtClean="0">
                <a:latin typeface="Maiandra GD" panose="020E0502030308020204" pitchFamily="34" charset="77"/>
              </a:rPr>
              <a:t>systems</a:t>
            </a:r>
            <a:r>
              <a:rPr lang="it-IT" dirty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related</a:t>
            </a:r>
            <a:r>
              <a:rPr lang="it-IT" dirty="0" smtClean="0">
                <a:latin typeface="Maiandra GD" panose="020E0502030308020204" pitchFamily="34" charset="77"/>
              </a:rPr>
              <a:t> to merger are </a:t>
            </a:r>
            <a:r>
              <a:rPr lang="it-IT" dirty="0" err="1" smtClean="0">
                <a:latin typeface="Maiandra GD" panose="020E0502030308020204" pitchFamily="34" charset="77"/>
              </a:rPr>
              <a:t>only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starting</a:t>
            </a:r>
            <a:r>
              <a:rPr lang="it-IT" dirty="0" smtClean="0">
                <a:latin typeface="Maiandra GD" panose="020E0502030308020204" pitchFamily="34" charset="77"/>
              </a:rPr>
              <a:t> to be </a:t>
            </a:r>
            <a:r>
              <a:rPr lang="it-IT" dirty="0" err="1" smtClean="0">
                <a:latin typeface="Maiandra GD" panose="020E0502030308020204" pitchFamily="34" charset="77"/>
              </a:rPr>
              <a:t>explored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at</a:t>
            </a:r>
            <a:r>
              <a:rPr lang="it-IT" dirty="0" smtClean="0">
                <a:latin typeface="Maiandra GD" panose="020E0502030308020204" pitchFamily="34" charset="77"/>
              </a:rPr>
              <a:t> the </a:t>
            </a:r>
            <a:r>
              <a:rPr lang="it-IT" dirty="0" err="1" smtClean="0">
                <a:latin typeface="Maiandra GD" panose="020E0502030308020204" pitchFamily="34" charset="77"/>
              </a:rPr>
              <a:t>group</a:t>
            </a:r>
            <a:r>
              <a:rPr lang="it-IT" dirty="0" smtClean="0">
                <a:latin typeface="Maiandra GD" panose="020E0502030308020204" pitchFamily="34" charset="77"/>
              </a:rPr>
              <a:t> regime, </a:t>
            </a:r>
            <a:r>
              <a:rPr lang="it-IT" dirty="0" err="1" smtClean="0">
                <a:latin typeface="Maiandra GD" panose="020E0502030308020204" pitchFamily="34" charset="77"/>
              </a:rPr>
              <a:t>as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they</a:t>
            </a:r>
            <a:r>
              <a:rPr lang="it-IT" dirty="0" smtClean="0">
                <a:latin typeface="Maiandra GD" panose="020E0502030308020204" pitchFamily="34" charset="77"/>
              </a:rPr>
              <a:t> are </a:t>
            </a:r>
            <a:r>
              <a:rPr lang="it-IT" dirty="0" err="1" smtClean="0">
                <a:latin typeface="Maiandra GD" panose="020E0502030308020204" pitchFamily="34" charset="77"/>
              </a:rPr>
              <a:t>even</a:t>
            </a:r>
            <a:r>
              <a:rPr lang="it-IT" dirty="0" smtClean="0">
                <a:latin typeface="Maiandra GD" panose="020E0502030308020204" pitchFamily="34" charset="77"/>
              </a:rPr>
              <a:t> more </a:t>
            </a:r>
            <a:r>
              <a:rPr lang="it-IT" dirty="0" err="1" smtClean="0">
                <a:latin typeface="Maiandra GD" panose="020E0502030308020204" pitchFamily="34" charset="77"/>
              </a:rPr>
              <a:t>difficult</a:t>
            </a:r>
            <a:r>
              <a:rPr lang="it-IT" dirty="0" smtClean="0">
                <a:latin typeface="Maiandra GD" panose="020E0502030308020204" pitchFamily="34" charset="77"/>
              </a:rPr>
              <a:t> to </a:t>
            </a:r>
            <a:r>
              <a:rPr lang="it-IT" dirty="0" err="1" smtClean="0">
                <a:latin typeface="Maiandra GD" panose="020E0502030308020204" pitchFamily="34" charset="77"/>
              </a:rPr>
              <a:t>observe</a:t>
            </a:r>
            <a:r>
              <a:rPr lang="it-IT" dirty="0" smtClean="0">
                <a:latin typeface="Maiandra GD" panose="020E0502030308020204" pitchFamily="34" charset="77"/>
              </a:rPr>
              <a:t> (e.g. Xu+18)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xmlns="" id="{340BDB4B-2665-444D-90AF-DD24E4F4609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smtClean="0">
                <a:latin typeface="Maiandra GD" panose="020E0502030308020204" pitchFamily="34" charset="77"/>
              </a:rPr>
              <a:t>In the core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6" name="CasellaDiTesto 9">
            <a:extLst>
              <a:ext uri="{FF2B5EF4-FFF2-40B4-BE49-F238E27FC236}">
                <a16:creationId xmlns:a16="http://schemas.microsoft.com/office/drawing/2014/main" xmlns="" id="{BB44773B-0CF6-4740-819F-E079793B99AA}"/>
              </a:ext>
            </a:extLst>
          </p:cNvPr>
          <p:cNvSpPr txBox="1"/>
          <p:nvPr/>
        </p:nvSpPr>
        <p:spPr>
          <a:xfrm>
            <a:off x="9061156" y="5209073"/>
            <a:ext cx="5129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Maiandra GD" panose="020E0502030308020204" pitchFamily="34" charset="77"/>
              </a:rPr>
              <a:t>Johnson+11, AG89 </a:t>
            </a:r>
            <a:r>
              <a:rPr lang="it-IT" dirty="0" err="1" smtClean="0">
                <a:latin typeface="Maiandra GD" panose="020E0502030308020204" pitchFamily="34" charset="77"/>
              </a:rPr>
              <a:t>units</a:t>
            </a:r>
            <a:endParaRPr lang="it-IT" dirty="0">
              <a:latin typeface="Maiandra GD" panose="020E0502030308020204" pitchFamily="34" charset="77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471041" y="1154032"/>
            <a:ext cx="7276153" cy="4365833"/>
            <a:chOff x="3471041" y="1154032"/>
            <a:chExt cx="7276153" cy="436583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1041" y="1154032"/>
              <a:ext cx="4711261" cy="4365833"/>
            </a:xfrm>
            <a:prstGeom prst="rect">
              <a:avLst/>
            </a:prstGeom>
          </p:spPr>
        </p:pic>
        <p:sp>
          <p:nvSpPr>
            <p:cNvPr id="8" name="CasellaDiTesto 9">
              <a:extLst>
                <a:ext uri="{FF2B5EF4-FFF2-40B4-BE49-F238E27FC236}">
                  <a16:creationId xmlns:a16="http://schemas.microsoft.com/office/drawing/2014/main" xmlns="" id="{BB44773B-0CF6-4740-819F-E079793B99AA}"/>
                </a:ext>
              </a:extLst>
            </p:cNvPr>
            <p:cNvSpPr txBox="1"/>
            <p:nvPr/>
          </p:nvSpPr>
          <p:spPr>
            <a:xfrm>
              <a:off x="5051460" y="4323685"/>
              <a:ext cx="51297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mtClean="0">
                  <a:solidFill>
                    <a:schemeClr val="bg1"/>
                  </a:solidFill>
                  <a:latin typeface="Maiandra GD" panose="020E0502030308020204" pitchFamily="34" charset="77"/>
                </a:rPr>
                <a:t>NCC</a:t>
              </a:r>
              <a:endParaRPr lang="it-IT" dirty="0">
                <a:solidFill>
                  <a:schemeClr val="bg1"/>
                </a:solidFill>
                <a:latin typeface="Maiandra GD" panose="020E0502030308020204" pitchFamily="34" charset="77"/>
              </a:endParaRPr>
            </a:p>
          </p:txBody>
        </p:sp>
        <p:sp>
          <p:nvSpPr>
            <p:cNvPr id="9" name="CasellaDiTesto 9">
              <a:extLst>
                <a:ext uri="{FF2B5EF4-FFF2-40B4-BE49-F238E27FC236}">
                  <a16:creationId xmlns:a16="http://schemas.microsoft.com/office/drawing/2014/main" xmlns="" id="{BB44773B-0CF6-4740-819F-E079793B99AA}"/>
                </a:ext>
              </a:extLst>
            </p:cNvPr>
            <p:cNvSpPr txBox="1"/>
            <p:nvPr/>
          </p:nvSpPr>
          <p:spPr>
            <a:xfrm>
              <a:off x="5617410" y="1409897"/>
              <a:ext cx="51297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schemeClr val="bg1"/>
                  </a:solidFill>
                  <a:latin typeface="Maiandra GD" panose="020E0502030308020204" pitchFamily="34" charset="77"/>
                </a:rPr>
                <a:t>CC with radio</a:t>
              </a:r>
              <a:endParaRPr lang="it-IT" dirty="0">
                <a:solidFill>
                  <a:schemeClr val="bg1"/>
                </a:solidFill>
                <a:latin typeface="Maiandra GD" panose="020E0502030308020204" pitchFamily="34" charset="77"/>
              </a:endParaRP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xmlns="" id="{BB44773B-0CF6-4740-819F-E079793B99AA}"/>
                </a:ext>
              </a:extLst>
            </p:cNvPr>
            <p:cNvSpPr txBox="1"/>
            <p:nvPr/>
          </p:nvSpPr>
          <p:spPr>
            <a:xfrm>
              <a:off x="4683594" y="2902848"/>
              <a:ext cx="51297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schemeClr val="bg1"/>
                  </a:solidFill>
                  <a:latin typeface="Maiandra GD" panose="020E0502030308020204" pitchFamily="34" charset="77"/>
                </a:rPr>
                <a:t>CC no radio</a:t>
              </a:r>
              <a:endParaRPr lang="it-IT" dirty="0">
                <a:solidFill>
                  <a:schemeClr val="bg1"/>
                </a:solidFill>
                <a:latin typeface="Maiandra GD" panose="020E0502030308020204" pitchFamily="34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039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9086C1E7-EFE8-5E46-B5EA-C35510EE0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295" y="5346968"/>
            <a:ext cx="11928143" cy="13625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dirty="0" smtClean="0">
                <a:latin typeface="Maiandra GD" panose="020E0502030308020204" pitchFamily="34" charset="77"/>
              </a:rPr>
              <a:t> </a:t>
            </a:r>
            <a:endParaRPr lang="it-IT" dirty="0">
              <a:latin typeface="Maiandra GD" panose="020E0502030308020204" pitchFamily="34" charset="77"/>
            </a:endParaRPr>
          </a:p>
          <a:p>
            <a:pPr marL="0" indent="0">
              <a:buNone/>
            </a:pPr>
            <a:r>
              <a:rPr lang="it-IT" dirty="0" smtClean="0">
                <a:latin typeface="Maiandra GD" panose="020E0502030308020204" pitchFamily="34" charset="77"/>
              </a:rPr>
              <a:t>Critical to </a:t>
            </a:r>
            <a:r>
              <a:rPr lang="it-IT" dirty="0" err="1" smtClean="0">
                <a:latin typeface="Maiandra GD" panose="020E0502030308020204" pitchFamily="34" charset="77"/>
              </a:rPr>
              <a:t>establish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if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we</a:t>
            </a:r>
            <a:r>
              <a:rPr lang="it-IT" dirty="0" smtClean="0">
                <a:latin typeface="Maiandra GD" panose="020E0502030308020204" pitchFamily="34" charset="77"/>
              </a:rPr>
              <a:t> are </a:t>
            </a:r>
            <a:r>
              <a:rPr lang="it-IT" dirty="0" err="1" smtClean="0">
                <a:latin typeface="Maiandra GD" panose="020E0502030308020204" pitchFamily="34" charset="77"/>
              </a:rPr>
              <a:t>at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values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closer</a:t>
            </a:r>
            <a:r>
              <a:rPr lang="it-IT" dirty="0" smtClean="0">
                <a:latin typeface="Maiandra GD" panose="020E0502030308020204" pitchFamily="34" charset="77"/>
              </a:rPr>
              <a:t> to 0.3 or 0.2 solar and </a:t>
            </a:r>
            <a:r>
              <a:rPr lang="it-IT" dirty="0" err="1" smtClean="0">
                <a:latin typeface="Maiandra GD" panose="020E0502030308020204" pitchFamily="34" charset="77"/>
              </a:rPr>
              <a:t>lower</a:t>
            </a:r>
            <a:r>
              <a:rPr lang="it-IT" dirty="0" smtClean="0">
                <a:latin typeface="Maiandra GD" panose="020E0502030308020204" pitchFamily="34" charset="77"/>
              </a:rPr>
              <a:t> in the </a:t>
            </a:r>
            <a:r>
              <a:rPr lang="it-IT" dirty="0" err="1" smtClean="0">
                <a:latin typeface="Maiandra GD" panose="020E0502030308020204" pitchFamily="34" charset="77"/>
              </a:rPr>
              <a:t>outer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region</a:t>
            </a:r>
            <a:r>
              <a:rPr lang="it-IT" dirty="0" smtClean="0">
                <a:latin typeface="Maiandra GD" panose="020E0502030308020204" pitchFamily="34" charset="77"/>
              </a:rPr>
              <a:t> – </a:t>
            </a:r>
            <a:r>
              <a:rPr lang="it-IT" dirty="0" err="1" smtClean="0">
                <a:latin typeface="Maiandra GD" panose="020E0502030308020204" pitchFamily="34" charset="77"/>
              </a:rPr>
              <a:t>most</a:t>
            </a:r>
            <a:r>
              <a:rPr lang="it-IT" dirty="0" smtClean="0">
                <a:latin typeface="Maiandra GD" panose="020E0502030308020204" pitchFamily="34" charset="77"/>
              </a:rPr>
              <a:t> of the volume – </a:t>
            </a:r>
            <a:r>
              <a:rPr lang="it-IT" dirty="0" err="1" smtClean="0">
                <a:latin typeface="Maiandra GD" panose="020E0502030308020204" pitchFamily="34" charset="77"/>
              </a:rPr>
              <a:t>most</a:t>
            </a:r>
            <a:r>
              <a:rPr lang="it-IT" dirty="0" smtClean="0">
                <a:latin typeface="Maiandra GD" panose="020E0502030308020204" pitchFamily="34" charset="77"/>
              </a:rPr>
              <a:t> of the metal mass, for </a:t>
            </a:r>
            <a:r>
              <a:rPr lang="it-IT" dirty="0" err="1" smtClean="0">
                <a:latin typeface="Maiandra GD" panose="020E0502030308020204" pitchFamily="34" charset="77"/>
              </a:rPr>
              <a:t>both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uniform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enrichment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scenarios</a:t>
            </a:r>
            <a:r>
              <a:rPr lang="it-IT" dirty="0" smtClean="0">
                <a:latin typeface="Maiandra GD" panose="020E0502030308020204" pitchFamily="34" charset="77"/>
              </a:rPr>
              <a:t> and </a:t>
            </a:r>
            <a:r>
              <a:rPr lang="it-IT" dirty="0" err="1" smtClean="0">
                <a:latin typeface="Maiandra GD" panose="020E0502030308020204" pitchFamily="34" charset="77"/>
              </a:rPr>
              <a:t>models</a:t>
            </a:r>
            <a:r>
              <a:rPr lang="it-IT" dirty="0" smtClean="0">
                <a:latin typeface="Maiandra GD" panose="020E0502030308020204" pitchFamily="34" charset="77"/>
              </a:rPr>
              <a:t> of </a:t>
            </a:r>
            <a:r>
              <a:rPr lang="it-IT" dirty="0" err="1" smtClean="0">
                <a:latin typeface="Maiandra GD" panose="020E0502030308020204" pitchFamily="34" charset="77"/>
              </a:rPr>
              <a:t>chemical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enrichment</a:t>
            </a:r>
            <a:r>
              <a:rPr lang="it-IT" dirty="0" smtClean="0">
                <a:latin typeface="Maiandra GD" panose="020E0502030308020204" pitchFamily="34" charset="77"/>
              </a:rPr>
              <a:t> – SN </a:t>
            </a:r>
            <a:r>
              <a:rPr lang="it-IT" dirty="0" err="1" smtClean="0">
                <a:latin typeface="Maiandra GD" panose="020E0502030308020204" pitchFamily="34" charset="77"/>
              </a:rPr>
              <a:t>yields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xmlns="" id="{340BDB4B-2665-444D-90AF-DD24E4F46096}"/>
              </a:ext>
            </a:extLst>
          </p:cNvPr>
          <p:cNvSpPr txBox="1">
            <a:spLocks/>
          </p:cNvSpPr>
          <p:nvPr/>
        </p:nvSpPr>
        <p:spPr>
          <a:xfrm>
            <a:off x="838200" y="23899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>
                <a:latin typeface="Maiandra GD" panose="020E0502030308020204" pitchFamily="34" charset="77"/>
              </a:rPr>
              <a:t>B</a:t>
            </a:r>
            <a:r>
              <a:rPr lang="it-IT" dirty="0" smtClean="0">
                <a:latin typeface="Maiandra GD" panose="020E0502030308020204" pitchFamily="34" charset="77"/>
              </a:rPr>
              <a:t>eyond the core</a:t>
            </a:r>
            <a:endParaRPr lang="it-IT" dirty="0">
              <a:latin typeface="Maiandra GD" panose="020E0502030308020204" pitchFamily="34" charset="7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90" y="1027906"/>
            <a:ext cx="11482552" cy="4470212"/>
          </a:xfrm>
          <a:prstGeom prst="rect">
            <a:avLst/>
          </a:prstGeom>
        </p:spPr>
      </p:pic>
      <p:sp>
        <p:nvSpPr>
          <p:cNvPr id="11" name="Frame 10"/>
          <p:cNvSpPr/>
          <p:nvPr/>
        </p:nvSpPr>
        <p:spPr>
          <a:xfrm>
            <a:off x="3137336" y="2790497"/>
            <a:ext cx="2664374" cy="2083506"/>
          </a:xfrm>
          <a:prstGeom prst="frame">
            <a:avLst>
              <a:gd name="adj1" fmla="val 0"/>
            </a:avLst>
          </a:prstGeom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ame 11"/>
          <p:cNvSpPr/>
          <p:nvPr/>
        </p:nvSpPr>
        <p:spPr>
          <a:xfrm>
            <a:off x="8255874" y="2790497"/>
            <a:ext cx="2664374" cy="2083506"/>
          </a:xfrm>
          <a:prstGeom prst="frame">
            <a:avLst>
              <a:gd name="adj1" fmla="val 0"/>
            </a:avLst>
          </a:prstGeom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2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9086C1E7-EFE8-5E46-B5EA-C35510EE0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295" y="4477407"/>
            <a:ext cx="11928143" cy="211257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dirty="0" smtClean="0">
                <a:latin typeface="Maiandra GD" panose="020E0502030308020204" pitchFamily="34" charset="77"/>
              </a:rPr>
              <a:t> </a:t>
            </a:r>
            <a:endParaRPr lang="it-IT" dirty="0">
              <a:latin typeface="Maiandra GD" panose="020E0502030308020204" pitchFamily="34" charset="77"/>
            </a:endParaRPr>
          </a:p>
          <a:p>
            <a:pPr marL="0" indent="0">
              <a:buNone/>
            </a:pPr>
            <a:r>
              <a:rPr lang="it-IT" dirty="0" err="1" smtClean="0">
                <a:latin typeface="Maiandra GD" panose="020E0502030308020204" pitchFamily="34" charset="77"/>
              </a:rPr>
              <a:t>Measuring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abundance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ratios</a:t>
            </a:r>
            <a:r>
              <a:rPr lang="it-IT" dirty="0" smtClean="0">
                <a:latin typeface="Maiandra GD" panose="020E0502030308020204" pitchFamily="34" charset="77"/>
              </a:rPr>
              <a:t> can in </a:t>
            </a:r>
            <a:r>
              <a:rPr lang="it-IT" dirty="0" err="1" smtClean="0">
                <a:latin typeface="Maiandra GD" panose="020E0502030308020204" pitchFamily="34" charset="77"/>
              </a:rPr>
              <a:t>principle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constrain</a:t>
            </a:r>
            <a:r>
              <a:rPr lang="it-IT" dirty="0" smtClean="0">
                <a:latin typeface="Maiandra GD" panose="020E0502030308020204" pitchFamily="34" charset="77"/>
              </a:rPr>
              <a:t> the relative </a:t>
            </a:r>
            <a:r>
              <a:rPr lang="it-IT" dirty="0" err="1" smtClean="0">
                <a:latin typeface="Maiandra GD" panose="020E0502030308020204" pitchFamily="34" charset="77"/>
              </a:rPr>
              <a:t>contribution</a:t>
            </a:r>
            <a:r>
              <a:rPr lang="it-IT" dirty="0" smtClean="0">
                <a:latin typeface="Maiandra GD" panose="020E0502030308020204" pitchFamily="34" charset="77"/>
              </a:rPr>
              <a:t> of </a:t>
            </a:r>
            <a:r>
              <a:rPr lang="it-IT" dirty="0" err="1" smtClean="0">
                <a:latin typeface="Maiandra GD" panose="020E0502030308020204" pitchFamily="34" charset="77"/>
              </a:rPr>
              <a:t>SNcc</a:t>
            </a:r>
            <a:r>
              <a:rPr lang="it-IT" dirty="0" smtClean="0">
                <a:latin typeface="Maiandra GD" panose="020E0502030308020204" pitchFamily="34" charset="77"/>
              </a:rPr>
              <a:t> and </a:t>
            </a:r>
            <a:r>
              <a:rPr lang="it-IT" dirty="0" err="1" smtClean="0">
                <a:latin typeface="Maiandra GD" panose="020E0502030308020204" pitchFamily="34" charset="77"/>
              </a:rPr>
              <a:t>SNIa</a:t>
            </a:r>
            <a:r>
              <a:rPr lang="it-IT" dirty="0" smtClean="0">
                <a:latin typeface="Maiandra GD" panose="020E0502030308020204" pitchFamily="34" charset="77"/>
              </a:rPr>
              <a:t>, in </a:t>
            </a:r>
            <a:r>
              <a:rPr lang="it-IT" dirty="0" err="1" smtClean="0">
                <a:latin typeface="Maiandra GD" panose="020E0502030308020204" pitchFamily="34" charset="77"/>
              </a:rPr>
              <a:t>particular</a:t>
            </a:r>
            <a:r>
              <a:rPr lang="it-IT" dirty="0" smtClean="0">
                <a:latin typeface="Maiandra GD" panose="020E0502030308020204" pitchFamily="34" charset="77"/>
              </a:rPr>
              <a:t> the </a:t>
            </a:r>
            <a:r>
              <a:rPr lang="it-IT" dirty="0" err="1" smtClean="0">
                <a:latin typeface="Maiandra GD" panose="020E0502030308020204" pitchFamily="34" charset="77"/>
              </a:rPr>
              <a:t>ratios</a:t>
            </a:r>
            <a:r>
              <a:rPr lang="it-IT" dirty="0" smtClean="0">
                <a:latin typeface="Maiandra GD" panose="020E0502030308020204" pitchFamily="34" charset="77"/>
              </a:rPr>
              <a:t> of </a:t>
            </a:r>
            <a:r>
              <a:rPr lang="it-IT" dirty="0" err="1" smtClean="0">
                <a:latin typeface="Maiandra GD" panose="020E0502030308020204" pitchFamily="34" charset="77"/>
              </a:rPr>
              <a:t>elemnts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such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as</a:t>
            </a:r>
            <a:r>
              <a:rPr lang="it-IT" dirty="0" smtClean="0">
                <a:latin typeface="Maiandra GD" panose="020E0502030308020204" pitchFamily="34" charset="77"/>
              </a:rPr>
              <a:t> O, Mg, Si over Fe. </a:t>
            </a:r>
          </a:p>
          <a:p>
            <a:pPr marL="0" indent="0">
              <a:buNone/>
            </a:pPr>
            <a:r>
              <a:rPr lang="it-IT" dirty="0" err="1" smtClean="0">
                <a:latin typeface="Maiandra GD" panose="020E0502030308020204" pitchFamily="34" charset="77"/>
              </a:rPr>
              <a:t>Early</a:t>
            </a:r>
            <a:r>
              <a:rPr lang="it-IT" dirty="0" smtClean="0">
                <a:latin typeface="Maiandra GD" panose="020E0502030308020204" pitchFamily="34" charset="77"/>
              </a:rPr>
              <a:t> ASCA (</a:t>
            </a:r>
            <a:r>
              <a:rPr lang="it-IT" dirty="0" err="1" smtClean="0">
                <a:latin typeface="Maiandra GD" panose="020E0502030308020204" pitchFamily="34" charset="77"/>
              </a:rPr>
              <a:t>Finoguenov</a:t>
            </a:r>
            <a:r>
              <a:rPr lang="it-IT" dirty="0" smtClean="0">
                <a:latin typeface="Maiandra GD" panose="020E0502030308020204" pitchFamily="34" charset="77"/>
              </a:rPr>
              <a:t> &amp; </a:t>
            </a:r>
            <a:r>
              <a:rPr lang="it-IT" dirty="0" err="1" smtClean="0">
                <a:latin typeface="Maiandra GD" panose="020E0502030308020204" pitchFamily="34" charset="77"/>
              </a:rPr>
              <a:t>Ponman</a:t>
            </a:r>
            <a:r>
              <a:rPr lang="it-IT" dirty="0" smtClean="0">
                <a:latin typeface="Maiandra GD" panose="020E0502030308020204" pitchFamily="34" charset="77"/>
              </a:rPr>
              <a:t> 99) and </a:t>
            </a:r>
            <a:r>
              <a:rPr lang="it-IT" dirty="0" err="1" smtClean="0">
                <a:latin typeface="Maiandra GD" panose="020E0502030308020204" pitchFamily="34" charset="77"/>
              </a:rPr>
              <a:t>Chandra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measurements</a:t>
            </a:r>
            <a:r>
              <a:rPr lang="it-IT" dirty="0" smtClean="0">
                <a:latin typeface="Maiandra GD" panose="020E0502030308020204" pitchFamily="34" charset="77"/>
              </a:rPr>
              <a:t> (</a:t>
            </a:r>
            <a:r>
              <a:rPr lang="it-IT" dirty="0" err="1" smtClean="0">
                <a:latin typeface="Maiandra GD" panose="020E0502030308020204" pitchFamily="34" charset="77"/>
              </a:rPr>
              <a:t>Rasmussen</a:t>
            </a:r>
            <a:r>
              <a:rPr lang="it-IT" dirty="0" smtClean="0">
                <a:latin typeface="Maiandra GD" panose="020E0502030308020204" pitchFamily="34" charset="77"/>
              </a:rPr>
              <a:t> &amp; </a:t>
            </a:r>
            <a:r>
              <a:rPr lang="it-IT" dirty="0" err="1" smtClean="0">
                <a:latin typeface="Maiandra GD" panose="020E0502030308020204" pitchFamily="34" charset="77"/>
              </a:rPr>
              <a:t>Ponman</a:t>
            </a:r>
            <a:r>
              <a:rPr lang="it-IT" dirty="0" smtClean="0">
                <a:latin typeface="Maiandra GD" panose="020E0502030308020204" pitchFamily="34" charset="77"/>
              </a:rPr>
              <a:t> 09) </a:t>
            </a:r>
            <a:r>
              <a:rPr lang="it-IT" dirty="0" err="1" smtClean="0">
                <a:latin typeface="Maiandra GD" panose="020E0502030308020204" pitchFamily="34" charset="77"/>
              </a:rPr>
              <a:t>pointed</a:t>
            </a:r>
            <a:r>
              <a:rPr lang="it-IT" dirty="0" smtClean="0">
                <a:latin typeface="Maiandra GD" panose="020E0502030308020204" pitchFamily="34" charset="77"/>
              </a:rPr>
              <a:t> to a </a:t>
            </a:r>
            <a:r>
              <a:rPr lang="it-IT" dirty="0" err="1" smtClean="0">
                <a:latin typeface="Maiandra GD" panose="020E0502030308020204" pitchFamily="34" charset="77"/>
              </a:rPr>
              <a:t>radially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changing</a:t>
            </a:r>
            <a:r>
              <a:rPr lang="it-IT" dirty="0" smtClean="0">
                <a:latin typeface="Maiandra GD" panose="020E0502030308020204" pitchFamily="34" charset="77"/>
              </a:rPr>
              <a:t> Si/Fe </a:t>
            </a:r>
            <a:r>
              <a:rPr lang="it-IT" dirty="0" err="1" smtClean="0">
                <a:latin typeface="Maiandra GD" panose="020E0502030308020204" pitchFamily="34" charset="77"/>
              </a:rPr>
              <a:t>thus</a:t>
            </a:r>
            <a:r>
              <a:rPr lang="it-IT" dirty="0" smtClean="0">
                <a:latin typeface="Maiandra GD" panose="020E0502030308020204" pitchFamily="34" charset="77"/>
              </a:rPr>
              <a:t> an </a:t>
            </a:r>
            <a:r>
              <a:rPr lang="it-IT" dirty="0" err="1" smtClean="0">
                <a:latin typeface="Maiandra GD" panose="020E0502030308020204" pitchFamily="34" charset="77"/>
              </a:rPr>
              <a:t>increasing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contribution</a:t>
            </a:r>
            <a:r>
              <a:rPr lang="it-IT" dirty="0" smtClean="0">
                <a:latin typeface="Maiandra GD" panose="020E0502030308020204" pitchFamily="34" charset="77"/>
              </a:rPr>
              <a:t> of </a:t>
            </a:r>
            <a:r>
              <a:rPr lang="it-IT" dirty="0" err="1" smtClean="0">
                <a:latin typeface="Maiandra GD" panose="020E0502030308020204" pitchFamily="34" charset="77"/>
              </a:rPr>
              <a:t>SNcc</a:t>
            </a:r>
            <a:r>
              <a:rPr lang="it-IT" dirty="0" smtClean="0">
                <a:latin typeface="Maiandra GD" panose="020E0502030308020204" pitchFamily="34" charset="77"/>
              </a:rPr>
              <a:t>. </a:t>
            </a:r>
            <a:r>
              <a:rPr lang="it-IT" dirty="0" err="1" smtClean="0">
                <a:latin typeface="Maiandra GD" panose="020E0502030308020204" pitchFamily="34" charset="77"/>
              </a:rPr>
              <a:t>This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does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not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seem</a:t>
            </a:r>
            <a:r>
              <a:rPr lang="it-IT" dirty="0" smtClean="0">
                <a:latin typeface="Maiandra GD" panose="020E0502030308020204" pitchFamily="34" charset="77"/>
              </a:rPr>
              <a:t> to be the case </a:t>
            </a:r>
            <a:r>
              <a:rPr lang="it-IT" dirty="0" err="1" smtClean="0">
                <a:latin typeface="Maiandra GD" panose="020E0502030308020204" pitchFamily="34" charset="77"/>
              </a:rPr>
              <a:t>anymore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xmlns="" id="{340BDB4B-2665-444D-90AF-DD24E4F46096}"/>
              </a:ext>
            </a:extLst>
          </p:cNvPr>
          <p:cNvSpPr txBox="1">
            <a:spLocks/>
          </p:cNvSpPr>
          <p:nvPr/>
        </p:nvSpPr>
        <p:spPr>
          <a:xfrm>
            <a:off x="838200" y="23899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err="1" smtClean="0">
                <a:latin typeface="Maiandra GD" panose="020E0502030308020204" pitchFamily="34" charset="77"/>
              </a:rPr>
              <a:t>Chemical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composition</a:t>
            </a:r>
            <a:endParaRPr lang="it-IT" dirty="0">
              <a:latin typeface="Maiandra GD" panose="020E0502030308020204" pitchFamily="34" charset="7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93655"/>
            <a:ext cx="10394198" cy="3348933"/>
          </a:xfrm>
          <a:prstGeom prst="rect">
            <a:avLst/>
          </a:prstGeom>
        </p:spPr>
      </p:pic>
      <p:sp>
        <p:nvSpPr>
          <p:cNvPr id="8" name="CasellaDiTesto 9">
            <a:extLst>
              <a:ext uri="{FF2B5EF4-FFF2-40B4-BE49-F238E27FC236}">
                <a16:creationId xmlns:a16="http://schemas.microsoft.com/office/drawing/2014/main" xmlns="" id="{BB44773B-0CF6-4740-819F-E079793B99AA}"/>
              </a:ext>
            </a:extLst>
          </p:cNvPr>
          <p:cNvSpPr txBox="1"/>
          <p:nvPr/>
        </p:nvSpPr>
        <p:spPr>
          <a:xfrm>
            <a:off x="8209819" y="4342588"/>
            <a:ext cx="5129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latin typeface="Maiandra GD" panose="020E0502030308020204" pitchFamily="34" charset="77"/>
              </a:rPr>
              <a:t>Rasmussen</a:t>
            </a:r>
            <a:r>
              <a:rPr lang="it-IT" dirty="0" smtClean="0">
                <a:latin typeface="Maiandra GD" panose="020E0502030308020204" pitchFamily="34" charset="77"/>
              </a:rPr>
              <a:t> &amp; </a:t>
            </a:r>
            <a:r>
              <a:rPr lang="it-IT" dirty="0" err="1" smtClean="0">
                <a:latin typeface="Maiandra GD" panose="020E0502030308020204" pitchFamily="34" charset="77"/>
              </a:rPr>
              <a:t>Ponman</a:t>
            </a:r>
            <a:r>
              <a:rPr lang="it-IT" dirty="0" smtClean="0">
                <a:latin typeface="Maiandra GD" panose="020E0502030308020204" pitchFamily="34" charset="77"/>
              </a:rPr>
              <a:t> 09, AG89 </a:t>
            </a:r>
            <a:r>
              <a:rPr lang="it-IT" dirty="0" err="1" smtClean="0">
                <a:latin typeface="Maiandra GD" panose="020E0502030308020204" pitchFamily="34" charset="77"/>
              </a:rPr>
              <a:t>units</a:t>
            </a:r>
            <a:endParaRPr lang="it-IT" dirty="0">
              <a:latin typeface="Maiandra GD" panose="020E0502030308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6433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9086C1E7-EFE8-5E46-B5EA-C35510EE0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7675" y="5293303"/>
            <a:ext cx="12099747" cy="156469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dirty="0" err="1" smtClean="0">
                <a:latin typeface="Maiandra GD" panose="020E0502030308020204" pitchFamily="34" charset="77"/>
              </a:rPr>
              <a:t>Suzaku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measurements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at</a:t>
            </a:r>
            <a:r>
              <a:rPr lang="it-IT" dirty="0" smtClean="0">
                <a:latin typeface="Maiandra GD" panose="020E0502030308020204" pitchFamily="34" charset="77"/>
              </a:rPr>
              <a:t> large </a:t>
            </a:r>
            <a:r>
              <a:rPr lang="it-IT" dirty="0" err="1" smtClean="0">
                <a:latin typeface="Maiandra GD" panose="020E0502030308020204" pitchFamily="34" charset="77"/>
              </a:rPr>
              <a:t>radii</a:t>
            </a:r>
            <a:r>
              <a:rPr lang="it-IT" dirty="0" smtClean="0">
                <a:latin typeface="Maiandra GD" panose="020E0502030308020204" pitchFamily="34" charset="77"/>
              </a:rPr>
              <a:t> (Sasaki+14) and accurate XMM </a:t>
            </a:r>
            <a:r>
              <a:rPr lang="it-IT" dirty="0" err="1" smtClean="0">
                <a:latin typeface="Maiandra GD" panose="020E0502030308020204" pitchFamily="34" charset="77"/>
              </a:rPr>
              <a:t>measurements</a:t>
            </a:r>
            <a:r>
              <a:rPr lang="it-IT" dirty="0" smtClean="0">
                <a:latin typeface="Maiandra GD" panose="020E0502030308020204" pitchFamily="34" charset="77"/>
              </a:rPr>
              <a:t> (e.g. CHEERS sample, Mernier+18, </a:t>
            </a:r>
            <a:r>
              <a:rPr lang="it-IT" dirty="0" err="1" smtClean="0">
                <a:latin typeface="Maiandra GD" panose="020E0502030308020204" pitchFamily="34" charset="77"/>
              </a:rPr>
              <a:t>see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also</a:t>
            </a:r>
            <a:r>
              <a:rPr lang="it-IT" dirty="0" smtClean="0">
                <a:latin typeface="Maiandra GD" panose="020E0502030308020204" pitchFamily="34" charset="77"/>
              </a:rPr>
              <a:t> De Grandi &amp; </a:t>
            </a:r>
            <a:r>
              <a:rPr lang="it-IT" dirty="0" err="1" smtClean="0">
                <a:latin typeface="Maiandra GD" panose="020E0502030308020204" pitchFamily="34" charset="77"/>
              </a:rPr>
              <a:t>Molendi</a:t>
            </a:r>
            <a:r>
              <a:rPr lang="it-IT" dirty="0" smtClean="0">
                <a:latin typeface="Maiandra GD" panose="020E0502030308020204" pitchFamily="34" charset="77"/>
              </a:rPr>
              <a:t> 09) </a:t>
            </a:r>
            <a:r>
              <a:rPr lang="it-IT" dirty="0" err="1" smtClean="0">
                <a:latin typeface="Maiandra GD" panose="020E0502030308020204" pitchFamily="34" charset="77"/>
              </a:rPr>
              <a:t>provide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instead</a:t>
            </a:r>
            <a:r>
              <a:rPr lang="it-IT" dirty="0" smtClean="0">
                <a:latin typeface="Maiandra GD" panose="020E0502030308020204" pitchFamily="34" charset="77"/>
              </a:rPr>
              <a:t> a </a:t>
            </a:r>
            <a:r>
              <a:rPr lang="it-IT" dirty="0" err="1" smtClean="0">
                <a:latin typeface="Maiandra GD" panose="020E0502030308020204" pitchFamily="34" charset="77"/>
              </a:rPr>
              <a:t>picture</a:t>
            </a:r>
            <a:r>
              <a:rPr lang="it-IT" dirty="0" smtClean="0">
                <a:latin typeface="Maiandra GD" panose="020E0502030308020204" pitchFamily="34" charset="77"/>
              </a:rPr>
              <a:t> of a </a:t>
            </a:r>
            <a:r>
              <a:rPr lang="it-IT" dirty="0" err="1" smtClean="0">
                <a:latin typeface="Maiandra GD" panose="020E0502030308020204" pitchFamily="34" charset="77"/>
              </a:rPr>
              <a:t>uniform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chemical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composition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close</a:t>
            </a:r>
            <a:r>
              <a:rPr lang="it-IT" dirty="0" smtClean="0">
                <a:latin typeface="Maiandra GD" panose="020E0502030308020204" pitchFamily="34" charset="77"/>
              </a:rPr>
              <a:t> to the solar </a:t>
            </a:r>
            <a:r>
              <a:rPr lang="it-IT" dirty="0" err="1" smtClean="0">
                <a:latin typeface="Maiandra GD" panose="020E0502030308020204" pitchFamily="34" charset="77"/>
              </a:rPr>
              <a:t>abundance</a:t>
            </a:r>
            <a:r>
              <a:rPr lang="it-IT" dirty="0" smtClean="0">
                <a:latin typeface="Maiandra GD" panose="020E0502030308020204" pitchFamily="34" charset="77"/>
              </a:rPr>
              <a:t> and </a:t>
            </a:r>
            <a:r>
              <a:rPr lang="it-IT" dirty="0" err="1" smtClean="0">
                <a:latin typeface="Maiandra GD" panose="020E0502030308020204" pitchFamily="34" charset="77"/>
              </a:rPr>
              <a:t>consistent</a:t>
            </a:r>
            <a:r>
              <a:rPr lang="it-IT" dirty="0" smtClean="0">
                <a:latin typeface="Maiandra GD" panose="020E0502030308020204" pitchFamily="34" charset="77"/>
              </a:rPr>
              <a:t> with a </a:t>
            </a:r>
            <a:r>
              <a:rPr lang="it-IT" dirty="0" err="1" smtClean="0">
                <a:latin typeface="Maiandra GD" panose="020E0502030308020204" pitchFamily="34" charset="77"/>
              </a:rPr>
              <a:t>early</a:t>
            </a:r>
            <a:r>
              <a:rPr lang="it-IT" dirty="0" smtClean="0">
                <a:latin typeface="Maiandra GD" panose="020E0502030308020204" pitchFamily="34" charset="77"/>
              </a:rPr>
              <a:t>  </a:t>
            </a:r>
            <a:r>
              <a:rPr lang="it-IT" dirty="0" err="1" smtClean="0">
                <a:latin typeface="Maiandra GD" panose="020E0502030308020204" pitchFamily="34" charset="77"/>
              </a:rPr>
              <a:t>uniform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enrichment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at</a:t>
            </a:r>
            <a:r>
              <a:rPr lang="it-IT" dirty="0" smtClean="0">
                <a:latin typeface="Maiandra GD" panose="020E0502030308020204" pitchFamily="34" charset="77"/>
              </a:rPr>
              <a:t> high </a:t>
            </a:r>
            <a:r>
              <a:rPr lang="it-IT" dirty="0" err="1" smtClean="0">
                <a:latin typeface="Maiandra GD" panose="020E0502030308020204" pitchFamily="34" charset="77"/>
              </a:rPr>
              <a:t>z</a:t>
            </a:r>
            <a:r>
              <a:rPr lang="it-IT" dirty="0" smtClean="0">
                <a:latin typeface="Maiandra GD" panose="020E0502030308020204" pitchFamily="34" charset="77"/>
              </a:rPr>
              <a:t> in </a:t>
            </a:r>
            <a:r>
              <a:rPr lang="it-IT" dirty="0" err="1" smtClean="0">
                <a:latin typeface="Maiandra GD" panose="020E0502030308020204" pitchFamily="34" charset="77"/>
              </a:rPr>
              <a:t>agreement</a:t>
            </a:r>
            <a:r>
              <a:rPr lang="it-IT" dirty="0" smtClean="0">
                <a:latin typeface="Maiandra GD" panose="020E0502030308020204" pitchFamily="34" charset="77"/>
              </a:rPr>
              <a:t> with the </a:t>
            </a:r>
            <a:r>
              <a:rPr lang="it-IT" dirty="0" err="1" smtClean="0">
                <a:latin typeface="Maiandra GD" panose="020E0502030308020204" pitchFamily="34" charset="77"/>
              </a:rPr>
              <a:t>picture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provided</a:t>
            </a:r>
            <a:r>
              <a:rPr lang="it-IT" dirty="0" smtClean="0">
                <a:latin typeface="Maiandra GD" panose="020E0502030308020204" pitchFamily="34" charset="77"/>
              </a:rPr>
              <a:t> by </a:t>
            </a:r>
            <a:r>
              <a:rPr lang="it-IT" dirty="0" err="1" smtClean="0">
                <a:latin typeface="Maiandra GD" panose="020E0502030308020204" pitchFamily="34" charset="77"/>
              </a:rPr>
              <a:t>galaxy</a:t>
            </a:r>
            <a:r>
              <a:rPr lang="it-IT" dirty="0" smtClean="0">
                <a:latin typeface="Maiandra GD" panose="020E0502030308020204" pitchFamily="34" charset="77"/>
              </a:rPr>
              <a:t> clusters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xmlns="" id="{340BDB4B-2665-444D-90AF-DD24E4F46096}"/>
              </a:ext>
            </a:extLst>
          </p:cNvPr>
          <p:cNvSpPr txBox="1">
            <a:spLocks/>
          </p:cNvSpPr>
          <p:nvPr/>
        </p:nvSpPr>
        <p:spPr>
          <a:xfrm>
            <a:off x="838200" y="23899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err="1" smtClean="0">
                <a:latin typeface="Maiandra GD" panose="020E0502030308020204" pitchFamily="34" charset="77"/>
              </a:rPr>
              <a:t>Chemical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composition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8" name="CasellaDiTesto 9">
            <a:extLst>
              <a:ext uri="{FF2B5EF4-FFF2-40B4-BE49-F238E27FC236}">
                <a16:creationId xmlns:a16="http://schemas.microsoft.com/office/drawing/2014/main" xmlns="" id="{BB44773B-0CF6-4740-819F-E079793B99AA}"/>
              </a:ext>
            </a:extLst>
          </p:cNvPr>
          <p:cNvSpPr txBox="1"/>
          <p:nvPr/>
        </p:nvSpPr>
        <p:spPr>
          <a:xfrm>
            <a:off x="10259154" y="4237656"/>
            <a:ext cx="339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Maiandra GD" panose="020E0502030308020204" pitchFamily="34" charset="77"/>
              </a:rPr>
              <a:t>Sasaki+14</a:t>
            </a:r>
            <a:endParaRPr lang="it-IT" dirty="0">
              <a:latin typeface="Maiandra GD" panose="020E0502030308020204" pitchFamily="34" charset="7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666" y="886789"/>
            <a:ext cx="6312674" cy="430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9086C1E7-EFE8-5E46-B5EA-C35510EE0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7675" y="5293303"/>
            <a:ext cx="12099747" cy="15646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err="1" smtClean="0">
                <a:latin typeface="Maiandra GD" panose="020E0502030308020204" pitchFamily="34" charset="77"/>
              </a:rPr>
              <a:t>Chemical</a:t>
            </a:r>
            <a:r>
              <a:rPr lang="it-IT" dirty="0" smtClean="0">
                <a:latin typeface="Maiandra GD" panose="020E0502030308020204" pitchFamily="34" charset="77"/>
              </a:rPr>
              <a:t> pattern in the </a:t>
            </a:r>
            <a:r>
              <a:rPr lang="it-IT" dirty="0" err="1" smtClean="0">
                <a:latin typeface="Maiandra GD" panose="020E0502030308020204" pitchFamily="34" charset="77"/>
              </a:rPr>
              <a:t>IGrM</a:t>
            </a:r>
            <a:r>
              <a:rPr lang="it-IT" dirty="0" smtClean="0">
                <a:latin typeface="Maiandra GD" panose="020E0502030308020204" pitchFamily="34" charset="77"/>
              </a:rPr>
              <a:t> (and ICM) </a:t>
            </a:r>
            <a:r>
              <a:rPr lang="it-IT" dirty="0" err="1" smtClean="0">
                <a:latin typeface="Maiandra GD" panose="020E0502030308020204" pitchFamily="34" charset="77"/>
              </a:rPr>
              <a:t>is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crucially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different</a:t>
            </a:r>
            <a:r>
              <a:rPr lang="it-IT" dirty="0" smtClean="0">
                <a:latin typeface="Maiandra GD" panose="020E0502030308020204" pitchFamily="34" charset="77"/>
              </a:rPr>
              <a:t> from the </a:t>
            </a:r>
            <a:r>
              <a:rPr lang="it-IT" dirty="0" err="1" smtClean="0">
                <a:latin typeface="Maiandra GD" panose="020E0502030308020204" pitchFamily="34" charset="77"/>
              </a:rPr>
              <a:t>one</a:t>
            </a:r>
            <a:r>
              <a:rPr lang="it-IT" dirty="0" smtClean="0">
                <a:latin typeface="Maiandra GD" panose="020E0502030308020204" pitchFamily="34" charset="77"/>
              </a:rPr>
              <a:t> of </a:t>
            </a:r>
            <a:r>
              <a:rPr lang="it-IT" dirty="0" err="1" smtClean="0">
                <a:latin typeface="Maiandra GD" panose="020E0502030308020204" pitchFamily="34" charset="77"/>
              </a:rPr>
              <a:t>stars</a:t>
            </a:r>
            <a:r>
              <a:rPr lang="it-IT" dirty="0" smtClean="0">
                <a:latin typeface="Maiandra GD" panose="020E0502030308020204" pitchFamily="34" charset="77"/>
              </a:rPr>
              <a:t> in BGG/</a:t>
            </a:r>
            <a:r>
              <a:rPr lang="it-IT" dirty="0" err="1" smtClean="0">
                <a:latin typeface="Maiandra GD" panose="020E0502030308020204" pitchFamily="34" charset="77"/>
              </a:rPr>
              <a:t>BCGs</a:t>
            </a:r>
            <a:r>
              <a:rPr lang="it-IT" dirty="0" smtClean="0">
                <a:latin typeface="Maiandra GD" panose="020E0502030308020204" pitchFamily="34" charset="77"/>
              </a:rPr>
              <a:t> and </a:t>
            </a:r>
            <a:r>
              <a:rPr lang="it-IT" dirty="0" err="1" smtClean="0">
                <a:latin typeface="Maiandra GD" panose="020E0502030308020204" pitchFamily="34" charset="77"/>
              </a:rPr>
              <a:t>this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makes</a:t>
            </a:r>
            <a:r>
              <a:rPr lang="it-IT" dirty="0" smtClean="0">
                <a:latin typeface="Maiandra GD" panose="020E0502030308020204" pitchFamily="34" charset="77"/>
              </a:rPr>
              <a:t> the delay time of </a:t>
            </a:r>
            <a:r>
              <a:rPr lang="it-IT" dirty="0" err="1" smtClean="0">
                <a:latin typeface="Maiandra GD" panose="020E0502030308020204" pitchFamily="34" charset="77"/>
              </a:rPr>
              <a:t>SNIa</a:t>
            </a:r>
            <a:r>
              <a:rPr lang="it-IT" dirty="0" smtClean="0">
                <a:latin typeface="Maiandra GD" panose="020E0502030308020204" pitchFamily="34" charset="77"/>
              </a:rPr>
              <a:t> clusters </a:t>
            </a:r>
            <a:r>
              <a:rPr lang="it-IT" dirty="0" err="1" smtClean="0">
                <a:latin typeface="Maiandra GD" panose="020E0502030308020204" pitchFamily="34" charset="77"/>
              </a:rPr>
              <a:t>quite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constrained</a:t>
            </a:r>
            <a:r>
              <a:rPr lang="it-IT" dirty="0" smtClean="0">
                <a:latin typeface="Maiandra GD" panose="020E0502030308020204" pitchFamily="34" charset="77"/>
              </a:rPr>
              <a:t> (</a:t>
            </a:r>
            <a:r>
              <a:rPr lang="it-IT" dirty="0" err="1" smtClean="0">
                <a:latin typeface="Maiandra GD" panose="020E0502030308020204" pitchFamily="34" charset="77"/>
              </a:rPr>
              <a:t>not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too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early</a:t>
            </a:r>
            <a:r>
              <a:rPr lang="it-IT" dirty="0" smtClean="0">
                <a:latin typeface="Maiandra GD" panose="020E0502030308020204" pitchFamily="34" charset="77"/>
              </a:rPr>
              <a:t>, </a:t>
            </a:r>
            <a:r>
              <a:rPr lang="it-IT" dirty="0" err="1" smtClean="0">
                <a:latin typeface="Maiandra GD" panose="020E0502030308020204" pitchFamily="34" charset="77"/>
              </a:rPr>
              <a:t>not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too</a:t>
            </a:r>
            <a:r>
              <a:rPr lang="it-IT" dirty="0" smtClean="0">
                <a:latin typeface="Maiandra GD" panose="020E0502030308020204" pitchFamily="34" charset="77"/>
              </a:rPr>
              <a:t> late)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xmlns="" id="{340BDB4B-2665-444D-90AF-DD24E4F46096}"/>
              </a:ext>
            </a:extLst>
          </p:cNvPr>
          <p:cNvSpPr txBox="1">
            <a:spLocks/>
          </p:cNvSpPr>
          <p:nvPr/>
        </p:nvSpPr>
        <p:spPr>
          <a:xfrm>
            <a:off x="838200" y="23899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err="1" smtClean="0">
                <a:latin typeface="Maiandra GD" panose="020E0502030308020204" pitchFamily="34" charset="77"/>
              </a:rPr>
              <a:t>Chemical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composition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8" name="CasellaDiTesto 9">
            <a:extLst>
              <a:ext uri="{FF2B5EF4-FFF2-40B4-BE49-F238E27FC236}">
                <a16:creationId xmlns:a16="http://schemas.microsoft.com/office/drawing/2014/main" xmlns="" id="{BB44773B-0CF6-4740-819F-E079793B99AA}"/>
              </a:ext>
            </a:extLst>
          </p:cNvPr>
          <p:cNvSpPr txBox="1"/>
          <p:nvPr/>
        </p:nvSpPr>
        <p:spPr>
          <a:xfrm>
            <a:off x="10259154" y="4237656"/>
            <a:ext cx="339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>
                <a:latin typeface="Maiandra GD" panose="020E0502030308020204" pitchFamily="34" charset="77"/>
              </a:rPr>
              <a:t>Gastaldello+21</a:t>
            </a:r>
            <a:endParaRPr lang="it-IT" dirty="0">
              <a:latin typeface="Maiandra GD" panose="020E0502030308020204" pitchFamily="34" charset="7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246" y="886789"/>
            <a:ext cx="6929515" cy="430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5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9086C1E7-EFE8-5E46-B5EA-C35510EE0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295" y="4987207"/>
            <a:ext cx="12039787" cy="16684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dirty="0" smtClean="0">
                <a:latin typeface="Maiandra GD" panose="020E0502030308020204" pitchFamily="34" charset="77"/>
              </a:rPr>
              <a:t> The </a:t>
            </a:r>
            <a:r>
              <a:rPr lang="it-IT" dirty="0" err="1" smtClean="0">
                <a:latin typeface="Maiandra GD" panose="020E0502030308020204" pitchFamily="34" charset="77"/>
              </a:rPr>
              <a:t>physically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meaningful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quantities</a:t>
            </a:r>
            <a:r>
              <a:rPr lang="it-IT" dirty="0" smtClean="0">
                <a:latin typeface="Maiandra GD" panose="020E0502030308020204" pitchFamily="34" charset="77"/>
              </a:rPr>
              <a:t> are the metal mass and the stellar mass. A </a:t>
            </a:r>
            <a:r>
              <a:rPr lang="it-IT" dirty="0" err="1" smtClean="0">
                <a:latin typeface="Maiandra GD" panose="020E0502030308020204" pitchFamily="34" charset="77"/>
              </a:rPr>
              <a:t>direct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observational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proxy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is</a:t>
            </a:r>
            <a:r>
              <a:rPr lang="it-IT" dirty="0" smtClean="0">
                <a:latin typeface="Maiandra GD" panose="020E0502030308020204" pitchFamily="34" charset="77"/>
              </a:rPr>
              <a:t> the ratio </a:t>
            </a:r>
            <a:r>
              <a:rPr lang="it-IT" dirty="0" err="1" smtClean="0">
                <a:latin typeface="Maiandra GD" panose="020E0502030308020204" pitchFamily="34" charset="77"/>
              </a:rPr>
              <a:t>iron</a:t>
            </a:r>
            <a:r>
              <a:rPr lang="it-IT" dirty="0" smtClean="0">
                <a:latin typeface="Maiandra GD" panose="020E0502030308020204" pitchFamily="34" charset="77"/>
              </a:rPr>
              <a:t> mass and the </a:t>
            </a:r>
            <a:r>
              <a:rPr lang="it-IT" dirty="0" err="1" smtClean="0">
                <a:latin typeface="Maiandra GD" panose="020E0502030308020204" pitchFamily="34" charset="77"/>
              </a:rPr>
              <a:t>total</a:t>
            </a:r>
            <a:r>
              <a:rPr lang="it-IT" dirty="0" smtClean="0">
                <a:latin typeface="Maiandra GD" panose="020E0502030308020204" pitchFamily="34" charset="77"/>
              </a:rPr>
              <a:t> light, the IML (</a:t>
            </a:r>
            <a:r>
              <a:rPr lang="it-IT" dirty="0" err="1" smtClean="0">
                <a:latin typeface="Maiandra GD" panose="020E0502030308020204" pitchFamily="34" charset="77"/>
              </a:rPr>
              <a:t>Renzini</a:t>
            </a:r>
            <a:r>
              <a:rPr lang="it-IT" dirty="0" smtClean="0">
                <a:latin typeface="Maiandra GD" panose="020E0502030308020204" pitchFamily="34" charset="77"/>
              </a:rPr>
              <a:t> &amp; Ciotti 93). </a:t>
            </a:r>
            <a:r>
              <a:rPr lang="it-IT" dirty="0" err="1" smtClean="0">
                <a:latin typeface="Maiandra GD" panose="020E0502030308020204" pitchFamily="34" charset="77"/>
              </a:rPr>
              <a:t>They</a:t>
            </a:r>
            <a:r>
              <a:rPr lang="it-IT" dirty="0" smtClean="0">
                <a:latin typeface="Maiandra GD" panose="020E0502030308020204" pitchFamily="34" charset="77"/>
              </a:rPr>
              <a:t> are </a:t>
            </a:r>
            <a:r>
              <a:rPr lang="it-IT" dirty="0" err="1" smtClean="0">
                <a:latin typeface="Maiandra GD" panose="020E0502030308020204" pitchFamily="34" charset="77"/>
              </a:rPr>
              <a:t>lower</a:t>
            </a:r>
            <a:r>
              <a:rPr lang="it-IT" dirty="0" smtClean="0">
                <a:latin typeface="Maiandra GD" panose="020E0502030308020204" pitchFamily="34" charset="77"/>
              </a:rPr>
              <a:t> in the </a:t>
            </a:r>
            <a:r>
              <a:rPr lang="it-IT" dirty="0" err="1" smtClean="0">
                <a:latin typeface="Maiandra GD" panose="020E0502030308020204" pitchFamily="34" charset="77"/>
              </a:rPr>
              <a:t>inner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regions</a:t>
            </a:r>
            <a:r>
              <a:rPr lang="it-IT" dirty="0" smtClean="0">
                <a:latin typeface="Maiandra GD" panose="020E0502030308020204" pitchFamily="34" charset="77"/>
              </a:rPr>
              <a:t> for </a:t>
            </a:r>
            <a:r>
              <a:rPr lang="it-IT" dirty="0" err="1" smtClean="0">
                <a:latin typeface="Maiandra GD" panose="020E0502030308020204" pitchFamily="34" charset="77"/>
              </a:rPr>
              <a:t>groups</a:t>
            </a:r>
            <a:r>
              <a:rPr lang="it-IT" dirty="0" smtClean="0">
                <a:latin typeface="Maiandra GD" panose="020E0502030308020204" pitchFamily="34" charset="77"/>
              </a:rPr>
              <a:t> with </a:t>
            </a:r>
            <a:r>
              <a:rPr lang="it-IT" dirty="0" err="1" smtClean="0">
                <a:latin typeface="Maiandra GD" panose="020E0502030308020204" pitchFamily="34" charset="77"/>
              </a:rPr>
              <a:t>respect</a:t>
            </a:r>
            <a:r>
              <a:rPr lang="it-IT" dirty="0" smtClean="0">
                <a:latin typeface="Maiandra GD" panose="020E0502030308020204" pitchFamily="34" charset="77"/>
              </a:rPr>
              <a:t> to clusters </a:t>
            </a:r>
            <a:r>
              <a:rPr lang="it-IT" dirty="0" err="1" smtClean="0">
                <a:latin typeface="Maiandra GD" panose="020E0502030308020204" pitchFamily="34" charset="77"/>
              </a:rPr>
              <a:t>but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they</a:t>
            </a:r>
            <a:r>
              <a:rPr lang="it-IT" dirty="0" smtClean="0">
                <a:latin typeface="Maiandra GD" panose="020E0502030308020204" pitchFamily="34" charset="77"/>
              </a:rPr>
              <a:t> are </a:t>
            </a:r>
            <a:r>
              <a:rPr lang="it-IT" dirty="0" err="1" smtClean="0">
                <a:latin typeface="Maiandra GD" panose="020E0502030308020204" pitchFamily="34" charset="77"/>
              </a:rPr>
              <a:t>closer</a:t>
            </a:r>
            <a:r>
              <a:rPr lang="it-IT" dirty="0" smtClean="0">
                <a:latin typeface="Maiandra GD" panose="020E0502030308020204" pitchFamily="34" charset="77"/>
              </a:rPr>
              <a:t> to </a:t>
            </a:r>
            <a:r>
              <a:rPr lang="it-IT" dirty="0" err="1" smtClean="0">
                <a:latin typeface="Maiandra GD" panose="020E0502030308020204" pitchFamily="34" charset="77"/>
              </a:rPr>
              <a:t>each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other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at</a:t>
            </a:r>
            <a:r>
              <a:rPr lang="it-IT" dirty="0" smtClean="0">
                <a:latin typeface="Maiandra GD" panose="020E0502030308020204" pitchFamily="34" charset="77"/>
              </a:rPr>
              <a:t> large </a:t>
            </a:r>
            <a:r>
              <a:rPr lang="it-IT" dirty="0" err="1" smtClean="0">
                <a:latin typeface="Maiandra GD" panose="020E0502030308020204" pitchFamily="34" charset="77"/>
              </a:rPr>
              <a:t>radii</a:t>
            </a:r>
            <a:r>
              <a:rPr lang="it-IT" dirty="0" smtClean="0">
                <a:latin typeface="Maiandra GD" panose="020E0502030308020204" pitchFamily="34" charset="77"/>
              </a:rPr>
              <a:t>. </a:t>
            </a:r>
            <a:r>
              <a:rPr lang="it-IT" dirty="0" err="1" smtClean="0">
                <a:latin typeface="Maiandra GD" panose="020E0502030308020204" pitchFamily="34" charset="77"/>
              </a:rPr>
              <a:t>Did</a:t>
            </a:r>
            <a:r>
              <a:rPr lang="it-IT" dirty="0" smtClean="0">
                <a:latin typeface="Maiandra GD" panose="020E0502030308020204" pitchFamily="34" charset="77"/>
              </a:rPr>
              <a:t> feedback </a:t>
            </a:r>
            <a:r>
              <a:rPr lang="it-IT" dirty="0" err="1" smtClean="0">
                <a:latin typeface="Maiandra GD" panose="020E0502030308020204" pitchFamily="34" charset="77"/>
              </a:rPr>
              <a:t>prevented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metals</a:t>
            </a:r>
            <a:r>
              <a:rPr lang="it-IT" dirty="0" smtClean="0">
                <a:latin typeface="Maiandra GD" panose="020E0502030308020204" pitchFamily="34" charset="77"/>
              </a:rPr>
              <a:t> to accumulate in the </a:t>
            </a:r>
            <a:r>
              <a:rPr lang="it-IT" dirty="0" err="1" smtClean="0">
                <a:latin typeface="Maiandra GD" panose="020E0502030308020204" pitchFamily="34" charset="77"/>
              </a:rPr>
              <a:t>inner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regions</a:t>
            </a:r>
            <a:r>
              <a:rPr lang="it-IT" dirty="0" smtClean="0">
                <a:latin typeface="Maiandra GD" panose="020E0502030308020204" pitchFamily="34" charset="77"/>
              </a:rPr>
              <a:t> of </a:t>
            </a:r>
            <a:r>
              <a:rPr lang="it-IT" dirty="0" err="1" smtClean="0">
                <a:latin typeface="Maiandra GD" panose="020E0502030308020204" pitchFamily="34" charset="77"/>
              </a:rPr>
              <a:t>their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shallower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potential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wells</a:t>
            </a:r>
            <a:r>
              <a:rPr lang="it-IT" dirty="0" smtClean="0">
                <a:latin typeface="Maiandra GD" panose="020E0502030308020204" pitchFamily="34" charset="77"/>
              </a:rPr>
              <a:t> ?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xmlns="" id="{340BDB4B-2665-444D-90AF-DD24E4F46096}"/>
              </a:ext>
            </a:extLst>
          </p:cNvPr>
          <p:cNvSpPr txBox="1">
            <a:spLocks/>
          </p:cNvSpPr>
          <p:nvPr/>
        </p:nvSpPr>
        <p:spPr>
          <a:xfrm>
            <a:off x="838200" y="12528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smtClean="0">
                <a:latin typeface="Maiandra GD" panose="020E0502030308020204" pitchFamily="34" charset="77"/>
              </a:rPr>
              <a:t>Metal mass </a:t>
            </a:r>
            <a:r>
              <a:rPr lang="it-IT" dirty="0" err="1" smtClean="0">
                <a:latin typeface="Maiandra GD" panose="020E0502030308020204" pitchFamily="34" charset="77"/>
              </a:rPr>
              <a:t>budgets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6" name="CasellaDiTesto 9">
            <a:extLst>
              <a:ext uri="{FF2B5EF4-FFF2-40B4-BE49-F238E27FC236}">
                <a16:creationId xmlns:a16="http://schemas.microsoft.com/office/drawing/2014/main" xmlns="" id="{BB44773B-0CF6-4740-819F-E079793B99AA}"/>
              </a:ext>
            </a:extLst>
          </p:cNvPr>
          <p:cNvSpPr txBox="1"/>
          <p:nvPr/>
        </p:nvSpPr>
        <p:spPr>
          <a:xfrm>
            <a:off x="10200407" y="4534520"/>
            <a:ext cx="5129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Maiandra GD" panose="020E0502030308020204" pitchFamily="34" charset="77"/>
              </a:rPr>
              <a:t>Gastaldello+21</a:t>
            </a:r>
            <a:endParaRPr lang="it-IT" dirty="0">
              <a:latin typeface="Maiandra GD" panose="020E0502030308020204" pitchFamily="34" charset="7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02" y="763876"/>
            <a:ext cx="10549328" cy="37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1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9086C1E7-EFE8-5E46-B5EA-C35510EE0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295" y="4987207"/>
            <a:ext cx="12039787" cy="166842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dirty="0" smtClean="0">
                <a:latin typeface="Maiandra GD" panose="020E0502030308020204" pitchFamily="34" charset="77"/>
              </a:rPr>
              <a:t> The </a:t>
            </a:r>
            <a:r>
              <a:rPr lang="it-IT" dirty="0" err="1" smtClean="0">
                <a:latin typeface="Maiandra GD" panose="020E0502030308020204" pitchFamily="34" charset="77"/>
              </a:rPr>
              <a:t>iron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yield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is</a:t>
            </a:r>
            <a:r>
              <a:rPr lang="it-IT" dirty="0" smtClean="0">
                <a:latin typeface="Maiandra GD" panose="020E0502030308020204" pitchFamily="34" charset="77"/>
              </a:rPr>
              <a:t> a </a:t>
            </a:r>
            <a:r>
              <a:rPr lang="it-IT" dirty="0" err="1" smtClean="0">
                <a:latin typeface="Maiandra GD" panose="020E0502030308020204" pitchFamily="34" charset="77"/>
              </a:rPr>
              <a:t>fundamental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quantity</a:t>
            </a:r>
            <a:r>
              <a:rPr lang="it-IT" dirty="0" smtClean="0">
                <a:latin typeface="Maiandra GD" panose="020E0502030308020204" pitchFamily="34" charset="77"/>
              </a:rPr>
              <a:t> in </a:t>
            </a:r>
            <a:r>
              <a:rPr lang="it-IT" dirty="0" err="1" smtClean="0">
                <a:latin typeface="Maiandra GD" panose="020E0502030308020204" pitchFamily="34" charset="77"/>
              </a:rPr>
              <a:t>chemical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evolution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models</a:t>
            </a:r>
            <a:r>
              <a:rPr lang="it-IT" dirty="0" smtClean="0">
                <a:latin typeface="Maiandra GD" panose="020E0502030308020204" pitchFamily="34" charset="77"/>
              </a:rPr>
              <a:t>. </a:t>
            </a:r>
            <a:r>
              <a:rPr lang="it-IT" dirty="0" err="1" smtClean="0">
                <a:latin typeface="Maiandra GD" panose="020E0502030308020204" pitchFamily="34" charset="77"/>
              </a:rPr>
              <a:t>You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need</a:t>
            </a:r>
            <a:r>
              <a:rPr lang="it-IT" dirty="0" smtClean="0">
                <a:latin typeface="Maiandra GD" panose="020E0502030308020204" pitchFamily="34" charset="77"/>
              </a:rPr>
              <a:t> a full </a:t>
            </a:r>
            <a:r>
              <a:rPr lang="it-IT" dirty="0" err="1" smtClean="0">
                <a:latin typeface="Maiandra GD" panose="020E0502030308020204" pitchFamily="34" charset="77"/>
              </a:rPr>
              <a:t>inventory</a:t>
            </a:r>
            <a:r>
              <a:rPr lang="it-IT" dirty="0" smtClean="0">
                <a:latin typeface="Maiandra GD" panose="020E0502030308020204" pitchFamily="34" charset="77"/>
              </a:rPr>
              <a:t> under the </a:t>
            </a:r>
            <a:r>
              <a:rPr lang="it-IT" dirty="0" err="1" smtClean="0">
                <a:latin typeface="Maiandra GD" panose="020E0502030308020204" pitchFamily="34" charset="77"/>
              </a:rPr>
              <a:t>assumption</a:t>
            </a:r>
            <a:r>
              <a:rPr lang="it-IT" dirty="0" smtClean="0">
                <a:latin typeface="Maiandra GD" panose="020E0502030308020204" pitchFamily="34" charset="77"/>
              </a:rPr>
              <a:t> of a </a:t>
            </a:r>
            <a:r>
              <a:rPr lang="it-IT" dirty="0" err="1" smtClean="0">
                <a:latin typeface="Maiandra GD" panose="020E0502030308020204" pitchFamily="34" charset="77"/>
              </a:rPr>
              <a:t>closed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system</a:t>
            </a:r>
            <a:r>
              <a:rPr lang="it-IT" dirty="0" smtClean="0">
                <a:latin typeface="Maiandra GD" panose="020E0502030308020204" pitchFamily="34" charset="77"/>
              </a:rPr>
              <a:t>. </a:t>
            </a:r>
            <a:r>
              <a:rPr lang="it-IT" dirty="0" err="1" smtClean="0">
                <a:latin typeface="Maiandra GD" panose="020E0502030308020204" pitchFamily="34" charset="77"/>
              </a:rPr>
              <a:t>If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metals</a:t>
            </a:r>
            <a:r>
              <a:rPr lang="it-IT" dirty="0" smtClean="0">
                <a:latin typeface="Maiandra GD" panose="020E0502030308020204" pitchFamily="34" charset="77"/>
              </a:rPr>
              <a:t> can </a:t>
            </a:r>
            <a:r>
              <a:rPr lang="it-IT" dirty="0" err="1" smtClean="0">
                <a:latin typeface="Maiandra GD" panose="020E0502030308020204" pitchFamily="34" charset="77"/>
              </a:rPr>
              <a:t>escape</a:t>
            </a:r>
            <a:r>
              <a:rPr lang="it-IT" dirty="0" smtClean="0">
                <a:latin typeface="Maiandra GD" panose="020E0502030308020204" pitchFamily="34" charset="77"/>
              </a:rPr>
              <a:t>/no </a:t>
            </a:r>
            <a:r>
              <a:rPr lang="it-IT" dirty="0" err="1" smtClean="0">
                <a:latin typeface="Maiandra GD" panose="020E0502030308020204" pitchFamily="34" charset="77"/>
              </a:rPr>
              <a:t>collapse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then</a:t>
            </a:r>
            <a:r>
              <a:rPr lang="it-IT" dirty="0" smtClean="0">
                <a:latin typeface="Maiandra GD" panose="020E0502030308020204" pitchFamily="34" charset="77"/>
              </a:rPr>
              <a:t> no strong </a:t>
            </a:r>
            <a:r>
              <a:rPr lang="it-IT" dirty="0" err="1" smtClean="0">
                <a:latin typeface="Maiandra GD" panose="020E0502030308020204" pitchFamily="34" charset="77"/>
              </a:rPr>
              <a:t>inference</a:t>
            </a:r>
            <a:r>
              <a:rPr lang="it-IT" dirty="0" smtClean="0">
                <a:latin typeface="Maiandra GD" panose="020E0502030308020204" pitchFamily="34" charset="77"/>
              </a:rPr>
              <a:t> can be made. </a:t>
            </a:r>
            <a:r>
              <a:rPr lang="it-IT" dirty="0" err="1" smtClean="0">
                <a:latin typeface="Maiandra GD" panose="020E0502030308020204" pitchFamily="34" charset="77"/>
              </a:rPr>
              <a:t>It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is</a:t>
            </a:r>
            <a:r>
              <a:rPr lang="it-IT" dirty="0" smtClean="0">
                <a:latin typeface="Maiandra GD" panose="020E0502030308020204" pitchFamily="34" charset="77"/>
              </a:rPr>
              <a:t> premature to </a:t>
            </a:r>
            <a:r>
              <a:rPr lang="it-IT" dirty="0" err="1" smtClean="0">
                <a:latin typeface="Maiandra GD" panose="020E0502030308020204" pitchFamily="34" charset="77"/>
              </a:rPr>
              <a:t>draw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conclusions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at</a:t>
            </a:r>
            <a:r>
              <a:rPr lang="it-IT" dirty="0" smtClean="0">
                <a:latin typeface="Maiandra GD" panose="020E0502030308020204" pitchFamily="34" charset="77"/>
              </a:rPr>
              <a:t> the </a:t>
            </a:r>
            <a:r>
              <a:rPr lang="it-IT" dirty="0" err="1" smtClean="0">
                <a:latin typeface="Maiandra GD" panose="020E0502030308020204" pitchFamily="34" charset="77"/>
              </a:rPr>
              <a:t>group</a:t>
            </a:r>
            <a:r>
              <a:rPr lang="it-IT" dirty="0" smtClean="0">
                <a:latin typeface="Maiandra GD" panose="020E0502030308020204" pitchFamily="34" charset="77"/>
              </a:rPr>
              <a:t> scale. </a:t>
            </a:r>
            <a:r>
              <a:rPr lang="it-IT" dirty="0" err="1" smtClean="0">
                <a:latin typeface="Maiandra GD" panose="020E0502030308020204" pitchFamily="34" charset="77"/>
              </a:rPr>
              <a:t>This</a:t>
            </a:r>
            <a:r>
              <a:rPr lang="it-IT" dirty="0" smtClean="0">
                <a:latin typeface="Maiandra GD" panose="020E0502030308020204" pitchFamily="34" charset="77"/>
              </a:rPr>
              <a:t> plot </a:t>
            </a:r>
            <a:r>
              <a:rPr lang="it-IT" dirty="0" err="1" smtClean="0">
                <a:latin typeface="Maiandra GD" panose="020E0502030308020204" pitchFamily="34" charset="77"/>
              </a:rPr>
              <a:t>should</a:t>
            </a:r>
            <a:r>
              <a:rPr lang="it-IT" dirty="0" smtClean="0">
                <a:latin typeface="Maiandra GD" panose="020E0502030308020204" pitchFamily="34" charset="77"/>
              </a:rPr>
              <a:t> be </a:t>
            </a:r>
            <a:r>
              <a:rPr lang="it-IT" dirty="0" err="1" smtClean="0">
                <a:latin typeface="Maiandra GD" panose="020E0502030308020204" pitchFamily="34" charset="77"/>
              </a:rPr>
              <a:t>populated</a:t>
            </a:r>
            <a:r>
              <a:rPr lang="it-IT" dirty="0" smtClean="0">
                <a:latin typeface="Maiandra GD" panose="020E0502030308020204" pitchFamily="34" charset="77"/>
              </a:rPr>
              <a:t> with more </a:t>
            </a:r>
            <a:r>
              <a:rPr lang="it-IT" dirty="0" err="1" smtClean="0">
                <a:latin typeface="Maiandra GD" panose="020E0502030308020204" pitchFamily="34" charset="77"/>
              </a:rPr>
              <a:t>systems</a:t>
            </a:r>
            <a:r>
              <a:rPr lang="it-IT" dirty="0" smtClean="0">
                <a:latin typeface="Maiandra GD" panose="020E0502030308020204" pitchFamily="34" charset="77"/>
              </a:rPr>
              <a:t> and </a:t>
            </a:r>
            <a:r>
              <a:rPr lang="it-IT" dirty="0" err="1" smtClean="0">
                <a:latin typeface="Maiandra GD" panose="020E0502030308020204" pitchFamily="34" charset="77"/>
              </a:rPr>
              <a:t>ideally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at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larger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radii</a:t>
            </a:r>
            <a:r>
              <a:rPr lang="it-IT" dirty="0" smtClean="0">
                <a:latin typeface="Maiandra GD" panose="020E0502030308020204" pitchFamily="34" charset="77"/>
              </a:rPr>
              <a:t> (r200). 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xmlns="" id="{340BDB4B-2665-444D-90AF-DD24E4F46096}"/>
              </a:ext>
            </a:extLst>
          </p:cNvPr>
          <p:cNvSpPr txBox="1">
            <a:spLocks/>
          </p:cNvSpPr>
          <p:nvPr/>
        </p:nvSpPr>
        <p:spPr>
          <a:xfrm>
            <a:off x="838200" y="12528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smtClean="0">
                <a:latin typeface="Maiandra GD" panose="020E0502030308020204" pitchFamily="34" charset="77"/>
              </a:rPr>
              <a:t>Metal mass </a:t>
            </a:r>
            <a:r>
              <a:rPr lang="it-IT" dirty="0" err="1" smtClean="0">
                <a:latin typeface="Maiandra GD" panose="020E0502030308020204" pitchFamily="34" charset="77"/>
              </a:rPr>
              <a:t>budgets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6" name="CasellaDiTesto 9">
            <a:extLst>
              <a:ext uri="{FF2B5EF4-FFF2-40B4-BE49-F238E27FC236}">
                <a16:creationId xmlns:a16="http://schemas.microsoft.com/office/drawing/2014/main" xmlns="" id="{BB44773B-0CF6-4740-819F-E079793B99AA}"/>
              </a:ext>
            </a:extLst>
          </p:cNvPr>
          <p:cNvSpPr txBox="1"/>
          <p:nvPr/>
        </p:nvSpPr>
        <p:spPr>
          <a:xfrm>
            <a:off x="10200407" y="4534520"/>
            <a:ext cx="5129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Maiandra GD" panose="020E0502030308020204" pitchFamily="34" charset="77"/>
              </a:rPr>
              <a:t>Gastaldello+21</a:t>
            </a:r>
            <a:endParaRPr lang="it-IT" dirty="0">
              <a:latin typeface="Maiandra GD" panose="020E0502030308020204" pitchFamily="34" charset="7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693" y="763876"/>
            <a:ext cx="6221614" cy="41399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382" y="853671"/>
            <a:ext cx="3695700" cy="1079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409" y="2433744"/>
            <a:ext cx="3783559" cy="81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9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xmlns="" id="{340BDB4B-2665-444D-90AF-DD24E4F46096}"/>
              </a:ext>
            </a:extLst>
          </p:cNvPr>
          <p:cNvSpPr txBox="1">
            <a:spLocks/>
          </p:cNvSpPr>
          <p:nvPr/>
        </p:nvSpPr>
        <p:spPr>
          <a:xfrm>
            <a:off x="838200" y="12528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smtClean="0">
                <a:latin typeface="Maiandra GD" panose="020E0502030308020204" pitchFamily="34" charset="77"/>
              </a:rPr>
              <a:t>Metal mass </a:t>
            </a:r>
            <a:r>
              <a:rPr lang="it-IT" dirty="0" err="1" smtClean="0">
                <a:latin typeface="Maiandra GD" panose="020E0502030308020204" pitchFamily="34" charset="77"/>
              </a:rPr>
              <a:t>budgets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6" name="CasellaDiTesto 9">
            <a:extLst>
              <a:ext uri="{FF2B5EF4-FFF2-40B4-BE49-F238E27FC236}">
                <a16:creationId xmlns:a16="http://schemas.microsoft.com/office/drawing/2014/main" xmlns="" id="{BB44773B-0CF6-4740-819F-E079793B99AA}"/>
              </a:ext>
            </a:extLst>
          </p:cNvPr>
          <p:cNvSpPr txBox="1"/>
          <p:nvPr/>
        </p:nvSpPr>
        <p:spPr>
          <a:xfrm>
            <a:off x="10249394" y="6265351"/>
            <a:ext cx="5129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Maiandra GD" panose="020E0502030308020204" pitchFamily="34" charset="77"/>
              </a:rPr>
              <a:t>Sarkar+22</a:t>
            </a:r>
            <a:endParaRPr lang="it-IT" dirty="0">
              <a:latin typeface="Maiandra GD" panose="020E0502030308020204" pitchFamily="34" charset="77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4" y="1028700"/>
            <a:ext cx="10338318" cy="4523014"/>
          </a:xfrm>
          <a:prstGeom prst="rect">
            <a:avLst/>
          </a:prstGeom>
        </p:spPr>
      </p:pic>
      <p:sp>
        <p:nvSpPr>
          <p:cNvPr id="10" name="Segnaposto contenuto 3">
            <a:extLst>
              <a:ext uri="{FF2B5EF4-FFF2-40B4-BE49-F238E27FC236}">
                <a16:creationId xmlns:a16="http://schemas.microsoft.com/office/drawing/2014/main" xmlns="" id="{9086C1E7-EFE8-5E46-B5EA-C35510EE0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295" y="5738323"/>
            <a:ext cx="12039787" cy="16684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See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also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Molendi’s</a:t>
            </a:r>
            <a:r>
              <a:rPr lang="it-IT" dirty="0" smtClean="0">
                <a:latin typeface="Maiandra GD" panose="020E0502030308020204" pitchFamily="34" charset="77"/>
              </a:rPr>
              <a:t> and </a:t>
            </a:r>
            <a:r>
              <a:rPr lang="it-IT" dirty="0" err="1" smtClean="0">
                <a:latin typeface="Maiandra GD" panose="020E0502030308020204" pitchFamily="34" charset="77"/>
              </a:rPr>
              <a:t>Ayromlou’s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talks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endParaRPr lang="it-IT" dirty="0">
              <a:latin typeface="Maiandra GD" panose="020E0502030308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905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9086C1E7-EFE8-5E46-B5EA-C35510EE0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961" y="5113381"/>
            <a:ext cx="6872858" cy="16684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Abundance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maps</a:t>
            </a:r>
            <a:r>
              <a:rPr lang="it-IT" dirty="0" smtClean="0">
                <a:latin typeface="Maiandra GD" panose="020E0502030308020204" pitchFamily="34" charset="77"/>
              </a:rPr>
              <a:t> are </a:t>
            </a:r>
            <a:r>
              <a:rPr lang="it-IT" dirty="0" err="1" smtClean="0">
                <a:latin typeface="Maiandra GD" panose="020E0502030308020204" pitchFamily="34" charset="77"/>
              </a:rPr>
              <a:t>showing</a:t>
            </a:r>
            <a:r>
              <a:rPr lang="it-IT" dirty="0" smtClean="0">
                <a:latin typeface="Maiandra GD" panose="020E0502030308020204" pitchFamily="34" charset="77"/>
              </a:rPr>
              <a:t> the </a:t>
            </a:r>
            <a:r>
              <a:rPr lang="it-IT" dirty="0" err="1" smtClean="0">
                <a:latin typeface="Maiandra GD" panose="020E0502030308020204" pitchFamily="34" charset="77"/>
              </a:rPr>
              <a:t>effects</a:t>
            </a:r>
            <a:r>
              <a:rPr lang="it-IT" dirty="0" smtClean="0">
                <a:latin typeface="Maiandra GD" panose="020E0502030308020204" pitchFamily="34" charset="77"/>
              </a:rPr>
              <a:t> of AGN feedback, </a:t>
            </a:r>
            <a:r>
              <a:rPr lang="it-IT" dirty="0" err="1" smtClean="0">
                <a:latin typeface="Maiandra GD" panose="020E0502030308020204" pitchFamily="34" charset="77"/>
              </a:rPr>
              <a:t>sloshing</a:t>
            </a:r>
            <a:r>
              <a:rPr lang="it-IT" dirty="0" smtClean="0">
                <a:latin typeface="Maiandra GD" panose="020E0502030308020204" pitchFamily="34" charset="77"/>
              </a:rPr>
              <a:t> and </a:t>
            </a:r>
            <a:r>
              <a:rPr lang="it-IT" dirty="0" err="1" smtClean="0">
                <a:latin typeface="Maiandra GD" panose="020E0502030308020204" pitchFamily="34" charset="77"/>
              </a:rPr>
              <a:t>ram</a:t>
            </a:r>
            <a:r>
              <a:rPr lang="it-IT" dirty="0" smtClean="0">
                <a:latin typeface="Maiandra GD" panose="020E0502030308020204" pitchFamily="34" charset="77"/>
              </a:rPr>
              <a:t>-pressure stripping. </a:t>
            </a:r>
            <a:r>
              <a:rPr lang="it-IT" dirty="0" err="1" smtClean="0">
                <a:latin typeface="Maiandra GD" panose="020E0502030308020204" pitchFamily="34" charset="77"/>
              </a:rPr>
              <a:t>We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should</a:t>
            </a:r>
            <a:r>
              <a:rPr lang="it-IT" dirty="0" smtClean="0">
                <a:latin typeface="Maiandra GD" panose="020E0502030308020204" pitchFamily="34" charset="77"/>
              </a:rPr>
              <a:t> do more of </a:t>
            </a:r>
            <a:r>
              <a:rPr lang="it-IT" dirty="0" err="1" smtClean="0">
                <a:latin typeface="Maiandra GD" panose="020E0502030308020204" pitchFamily="34" charset="77"/>
              </a:rPr>
              <a:t>these</a:t>
            </a:r>
            <a:r>
              <a:rPr lang="it-IT" dirty="0" smtClean="0">
                <a:latin typeface="Maiandra GD" panose="020E0502030308020204" pitchFamily="34" charset="77"/>
              </a:rPr>
              <a:t> with </a:t>
            </a:r>
            <a:r>
              <a:rPr lang="it-IT" dirty="0" err="1" smtClean="0">
                <a:latin typeface="Maiandra GD" panose="020E0502030308020204" pitchFamily="34" charset="77"/>
              </a:rPr>
              <a:t>inclusion</a:t>
            </a:r>
            <a:r>
              <a:rPr lang="it-IT" dirty="0" smtClean="0">
                <a:latin typeface="Maiandra GD" panose="020E0502030308020204" pitchFamily="34" charset="77"/>
              </a:rPr>
              <a:t> of multi-T </a:t>
            </a:r>
            <a:r>
              <a:rPr lang="it-IT" dirty="0" err="1" smtClean="0">
                <a:latin typeface="Maiandra GD" panose="020E0502030308020204" pitchFamily="34" charset="77"/>
              </a:rPr>
              <a:t>modeling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xmlns="" id="{340BDB4B-2665-444D-90AF-DD24E4F46096}"/>
              </a:ext>
            </a:extLst>
          </p:cNvPr>
          <p:cNvSpPr txBox="1">
            <a:spLocks/>
          </p:cNvSpPr>
          <p:nvPr/>
        </p:nvSpPr>
        <p:spPr>
          <a:xfrm>
            <a:off x="838200" y="12528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smtClean="0">
                <a:latin typeface="Maiandra GD" panose="020E0502030308020204" pitchFamily="34" charset="77"/>
              </a:rPr>
              <a:t>2D </a:t>
            </a:r>
            <a:r>
              <a:rPr lang="it-IT" dirty="0" err="1" smtClean="0">
                <a:latin typeface="Maiandra GD" panose="020E0502030308020204" pitchFamily="34" charset="77"/>
              </a:rPr>
              <a:t>Maps</a:t>
            </a:r>
            <a:endParaRPr lang="it-IT" dirty="0">
              <a:latin typeface="Maiandra GD" panose="020E0502030308020204" pitchFamily="34" charset="77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1" y="838962"/>
            <a:ext cx="4839500" cy="3681329"/>
          </a:xfrm>
          <a:prstGeom prst="rect">
            <a:avLst/>
          </a:prstGeom>
        </p:spPr>
      </p:pic>
      <p:sp>
        <p:nvSpPr>
          <p:cNvPr id="6" name="CasellaDiTesto 9">
            <a:extLst>
              <a:ext uri="{FF2B5EF4-FFF2-40B4-BE49-F238E27FC236}">
                <a16:creationId xmlns:a16="http://schemas.microsoft.com/office/drawing/2014/main" xmlns="" id="{BB44773B-0CF6-4740-819F-E079793B99AA}"/>
              </a:ext>
            </a:extLst>
          </p:cNvPr>
          <p:cNvSpPr txBox="1"/>
          <p:nvPr/>
        </p:nvSpPr>
        <p:spPr>
          <a:xfrm>
            <a:off x="59961" y="4600764"/>
            <a:ext cx="4879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Maiandra GD" panose="020E0502030308020204" pitchFamily="34" charset="77"/>
              </a:rPr>
              <a:t>O’Sullivan+11</a:t>
            </a:r>
            <a:endParaRPr lang="it-IT" dirty="0">
              <a:latin typeface="Maiandra GD" panose="020E0502030308020204" pitchFamily="34" charset="77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707" y="856042"/>
            <a:ext cx="7147363" cy="21982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324" y="3158386"/>
            <a:ext cx="4376057" cy="3623420"/>
          </a:xfrm>
          <a:prstGeom prst="rect">
            <a:avLst/>
          </a:prstGeom>
        </p:spPr>
      </p:pic>
      <p:sp>
        <p:nvSpPr>
          <p:cNvPr id="14" name="CasellaDiTesto 9">
            <a:extLst>
              <a:ext uri="{FF2B5EF4-FFF2-40B4-BE49-F238E27FC236}">
                <a16:creationId xmlns:a16="http://schemas.microsoft.com/office/drawing/2014/main" xmlns="" id="{BB44773B-0CF6-4740-819F-E079793B99AA}"/>
              </a:ext>
            </a:extLst>
          </p:cNvPr>
          <p:cNvSpPr txBox="1"/>
          <p:nvPr/>
        </p:nvSpPr>
        <p:spPr>
          <a:xfrm>
            <a:off x="4952352" y="3081225"/>
            <a:ext cx="4879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>
                <a:latin typeface="Maiandra GD" panose="020E0502030308020204" pitchFamily="34" charset="77"/>
              </a:rPr>
              <a:t>O’Sullivan+14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15" name="CasellaDiTesto 9">
            <a:extLst>
              <a:ext uri="{FF2B5EF4-FFF2-40B4-BE49-F238E27FC236}">
                <a16:creationId xmlns:a16="http://schemas.microsoft.com/office/drawing/2014/main" xmlns="" id="{BB44773B-0CF6-4740-819F-E079793B99AA}"/>
              </a:ext>
            </a:extLst>
          </p:cNvPr>
          <p:cNvSpPr txBox="1"/>
          <p:nvPr/>
        </p:nvSpPr>
        <p:spPr>
          <a:xfrm>
            <a:off x="6932819" y="3604920"/>
            <a:ext cx="4879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>
                <a:latin typeface="Maiandra GD" panose="020E0502030308020204" pitchFamily="34" charset="77"/>
              </a:rPr>
              <a:t>Su+19</a:t>
            </a:r>
            <a:endParaRPr lang="it-IT" dirty="0">
              <a:latin typeface="Maiandra GD" panose="020E0502030308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4583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9086C1E7-EFE8-5E46-B5EA-C35510EE0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961" y="4950091"/>
            <a:ext cx="11859896" cy="166842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Abundance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maps</a:t>
            </a:r>
            <a:r>
              <a:rPr lang="it-IT" dirty="0" smtClean="0">
                <a:latin typeface="Maiandra GD" panose="020E0502030308020204" pitchFamily="34" charset="77"/>
              </a:rPr>
              <a:t> can discriminate AGN </a:t>
            </a:r>
            <a:r>
              <a:rPr lang="it-IT" dirty="0" err="1" smtClean="0">
                <a:latin typeface="Maiandra GD" panose="020E0502030308020204" pitchFamily="34" charset="77"/>
              </a:rPr>
              <a:t>feeding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models</a:t>
            </a:r>
            <a:r>
              <a:rPr lang="it-IT" dirty="0" smtClean="0">
                <a:latin typeface="Maiandra GD" panose="020E0502030308020204" pitchFamily="34" charset="77"/>
              </a:rPr>
              <a:t>, e.g. CCA/</a:t>
            </a:r>
            <a:r>
              <a:rPr lang="it-IT" dirty="0" err="1" smtClean="0">
                <a:latin typeface="Maiandra GD" panose="020E0502030308020204" pitchFamily="34" charset="77"/>
              </a:rPr>
              <a:t>cold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gives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gives</a:t>
            </a:r>
            <a:r>
              <a:rPr lang="it-IT" dirty="0" smtClean="0">
                <a:latin typeface="Maiandra GD" panose="020E0502030308020204" pitchFamily="34" charset="77"/>
              </a:rPr>
              <a:t> a </a:t>
            </a:r>
            <a:r>
              <a:rPr lang="it-IT" dirty="0" err="1" smtClean="0">
                <a:latin typeface="Maiandra GD" panose="020E0502030308020204" pitchFamily="34" charset="77"/>
              </a:rPr>
              <a:t>very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intermittent</a:t>
            </a:r>
            <a:r>
              <a:rPr lang="it-IT" dirty="0" smtClean="0">
                <a:latin typeface="Maiandra GD" panose="020E0502030308020204" pitchFamily="34" charset="77"/>
              </a:rPr>
              <a:t> duty </a:t>
            </a:r>
            <a:r>
              <a:rPr lang="it-IT" dirty="0" err="1" smtClean="0">
                <a:latin typeface="Maiandra GD" panose="020E0502030308020204" pitchFamily="34" charset="77"/>
              </a:rPr>
              <a:t>cicle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closely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related</a:t>
            </a:r>
            <a:r>
              <a:rPr lang="it-IT" dirty="0" smtClean="0">
                <a:latin typeface="Maiandra GD" panose="020E0502030308020204" pitchFamily="34" charset="77"/>
              </a:rPr>
              <a:t> to the </a:t>
            </a:r>
            <a:r>
              <a:rPr lang="it-IT" dirty="0" err="1" smtClean="0">
                <a:latin typeface="Maiandra GD" panose="020E0502030308020204" pitchFamily="34" charset="77"/>
              </a:rPr>
              <a:t>recent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cooling</a:t>
            </a:r>
            <a:r>
              <a:rPr lang="it-IT" dirty="0" smtClean="0">
                <a:latin typeface="Maiandra GD" panose="020E0502030308020204" pitchFamily="34" charset="77"/>
              </a:rPr>
              <a:t> rate with </a:t>
            </a:r>
            <a:r>
              <a:rPr lang="it-IT" dirty="0" err="1" smtClean="0">
                <a:latin typeface="Maiandra GD" panose="020E0502030308020204" pitchFamily="34" charset="77"/>
              </a:rPr>
              <a:t>bubbles</a:t>
            </a:r>
            <a:r>
              <a:rPr lang="it-IT" dirty="0" smtClean="0">
                <a:latin typeface="Maiandra GD" panose="020E0502030308020204" pitchFamily="34" charset="77"/>
              </a:rPr>
              <a:t>, </a:t>
            </a:r>
            <a:r>
              <a:rPr lang="it-IT" dirty="0" err="1" smtClean="0">
                <a:latin typeface="Maiandra GD" panose="020E0502030308020204" pitchFamily="34" charset="77"/>
              </a:rPr>
              <a:t>shgocks</a:t>
            </a:r>
            <a:r>
              <a:rPr lang="it-IT" dirty="0" smtClean="0">
                <a:latin typeface="Maiandra GD" panose="020E0502030308020204" pitchFamily="34" charset="77"/>
              </a:rPr>
              <a:t> and </a:t>
            </a:r>
            <a:r>
              <a:rPr lang="it-IT" dirty="0" err="1" smtClean="0">
                <a:latin typeface="Maiandra GD" panose="020E0502030308020204" pitchFamily="34" charset="77"/>
              </a:rPr>
              <a:t>entrainment</a:t>
            </a:r>
            <a:r>
              <a:rPr lang="it-IT" dirty="0" smtClean="0">
                <a:latin typeface="Maiandra GD" panose="020E0502030308020204" pitchFamily="34" charset="77"/>
              </a:rPr>
              <a:t> of </a:t>
            </a:r>
            <a:r>
              <a:rPr lang="it-IT" dirty="0" err="1" smtClean="0">
                <a:latin typeface="Maiandra GD" panose="020E0502030308020204" pitchFamily="34" charset="77"/>
              </a:rPr>
              <a:t>metals</a:t>
            </a:r>
            <a:r>
              <a:rPr lang="it-IT" dirty="0" smtClean="0">
                <a:latin typeface="Maiandra GD" panose="020E0502030308020204" pitchFamily="34" charset="77"/>
              </a:rPr>
              <a:t>, Bondi/hot </a:t>
            </a:r>
            <a:r>
              <a:rPr lang="it-IT" dirty="0" err="1" smtClean="0">
                <a:latin typeface="Maiandra GD" panose="020E0502030308020204" pitchFamily="34" charset="77"/>
              </a:rPr>
              <a:t>drives</a:t>
            </a:r>
            <a:r>
              <a:rPr lang="it-IT" dirty="0" smtClean="0">
                <a:latin typeface="Maiandra GD" panose="020E0502030308020204" pitchFamily="34" charset="77"/>
              </a:rPr>
              <a:t> a </a:t>
            </a:r>
            <a:r>
              <a:rPr lang="it-IT" dirty="0" err="1" smtClean="0">
                <a:latin typeface="Maiandra GD" panose="020E0502030308020204" pitchFamily="34" charset="77"/>
              </a:rPr>
              <a:t>continuous</a:t>
            </a:r>
            <a:r>
              <a:rPr lang="it-IT" dirty="0" smtClean="0">
                <a:latin typeface="Maiandra GD" panose="020E0502030308020204" pitchFamily="34" charset="77"/>
              </a:rPr>
              <a:t> AGN feedback with </a:t>
            </a:r>
            <a:r>
              <a:rPr lang="it-IT" dirty="0" err="1" smtClean="0">
                <a:latin typeface="Maiandra GD" panose="020E0502030308020204" pitchFamily="34" charset="77"/>
              </a:rPr>
              <a:t>monolithic</a:t>
            </a:r>
            <a:r>
              <a:rPr lang="it-IT" dirty="0" smtClean="0">
                <a:latin typeface="Maiandra GD" panose="020E0502030308020204" pitchFamily="34" charset="77"/>
              </a:rPr>
              <a:t>, wide and </a:t>
            </a:r>
            <a:r>
              <a:rPr lang="it-IT" dirty="0" err="1" smtClean="0">
                <a:latin typeface="Maiandra GD" panose="020E0502030308020204" pitchFamily="34" charset="77"/>
              </a:rPr>
              <a:t>uniform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cylinder</a:t>
            </a:r>
            <a:r>
              <a:rPr lang="it-IT" dirty="0" smtClean="0">
                <a:latin typeface="Maiandra GD" panose="020E0502030308020204" pitchFamily="34" charset="77"/>
              </a:rPr>
              <a:t> of </a:t>
            </a:r>
            <a:r>
              <a:rPr lang="it-IT" dirty="0" err="1" smtClean="0">
                <a:latin typeface="Maiandra GD" panose="020E0502030308020204" pitchFamily="34" charset="77"/>
              </a:rPr>
              <a:t>metals</a:t>
            </a:r>
            <a:r>
              <a:rPr lang="it-IT" dirty="0" smtClean="0">
                <a:latin typeface="Maiandra GD" panose="020E0502030308020204" pitchFamily="34" charset="77"/>
              </a:rPr>
              <a:t> (</a:t>
            </a:r>
            <a:r>
              <a:rPr lang="it-IT" dirty="0" err="1" smtClean="0">
                <a:latin typeface="Maiandra GD" panose="020E0502030308020204" pitchFamily="34" charset="77"/>
              </a:rPr>
              <a:t>but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see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Nobel’s</a:t>
            </a:r>
            <a:r>
              <a:rPr lang="it-IT" dirty="0" smtClean="0">
                <a:latin typeface="Maiandra GD" panose="020E0502030308020204" pitchFamily="34" charset="77"/>
              </a:rPr>
              <a:t> talk)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xmlns="" id="{340BDB4B-2665-444D-90AF-DD24E4F46096}"/>
              </a:ext>
            </a:extLst>
          </p:cNvPr>
          <p:cNvSpPr txBox="1">
            <a:spLocks/>
          </p:cNvSpPr>
          <p:nvPr/>
        </p:nvSpPr>
        <p:spPr>
          <a:xfrm>
            <a:off x="838200" y="12528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smtClean="0">
                <a:latin typeface="Maiandra GD" panose="020E0502030308020204" pitchFamily="34" charset="77"/>
              </a:rPr>
              <a:t>High </a:t>
            </a:r>
            <a:r>
              <a:rPr lang="it-IT" dirty="0" err="1" smtClean="0">
                <a:latin typeface="Maiandra GD" panose="020E0502030308020204" pitchFamily="34" charset="77"/>
              </a:rPr>
              <a:t>resolution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Hydro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Simulations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14" name="CasellaDiTesto 9">
            <a:extLst>
              <a:ext uri="{FF2B5EF4-FFF2-40B4-BE49-F238E27FC236}">
                <a16:creationId xmlns:a16="http://schemas.microsoft.com/office/drawing/2014/main" xmlns="" id="{BB44773B-0CF6-4740-819F-E079793B99AA}"/>
              </a:ext>
            </a:extLst>
          </p:cNvPr>
          <p:cNvSpPr txBox="1"/>
          <p:nvPr/>
        </p:nvSpPr>
        <p:spPr>
          <a:xfrm>
            <a:off x="10406096" y="4158910"/>
            <a:ext cx="4879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>
                <a:latin typeface="Maiandra GD" panose="020E0502030308020204" pitchFamily="34" charset="77"/>
              </a:rPr>
              <a:t>Gastaldello+21</a:t>
            </a:r>
            <a:endParaRPr lang="it-IT" dirty="0">
              <a:latin typeface="Maiandra GD" panose="020E0502030308020204" pitchFamily="34" charset="7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14" y="842071"/>
            <a:ext cx="8795657" cy="3925617"/>
          </a:xfrm>
          <a:prstGeom prst="rect">
            <a:avLst/>
          </a:prstGeom>
        </p:spPr>
      </p:pic>
      <p:sp>
        <p:nvSpPr>
          <p:cNvPr id="11" name="CasellaDiTesto 9">
            <a:extLst>
              <a:ext uri="{FF2B5EF4-FFF2-40B4-BE49-F238E27FC236}">
                <a16:creationId xmlns:a16="http://schemas.microsoft.com/office/drawing/2014/main" xmlns="" id="{BB44773B-0CF6-4740-819F-E079793B99AA}"/>
              </a:ext>
            </a:extLst>
          </p:cNvPr>
          <p:cNvSpPr txBox="1"/>
          <p:nvPr/>
        </p:nvSpPr>
        <p:spPr>
          <a:xfrm>
            <a:off x="1741067" y="4343576"/>
            <a:ext cx="4879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Maiandra GD" panose="020E0502030308020204" pitchFamily="34" charset="77"/>
              </a:rPr>
              <a:t>CCA</a:t>
            </a:r>
            <a:endParaRPr lang="it-IT" b="1" dirty="0">
              <a:solidFill>
                <a:schemeClr val="bg1"/>
              </a:solidFill>
              <a:latin typeface="Maiandra GD" panose="020E0502030308020204" pitchFamily="34" charset="77"/>
            </a:endParaRPr>
          </a:p>
        </p:txBody>
      </p:sp>
      <p:sp>
        <p:nvSpPr>
          <p:cNvPr id="13" name="CasellaDiTesto 9">
            <a:extLst>
              <a:ext uri="{FF2B5EF4-FFF2-40B4-BE49-F238E27FC236}">
                <a16:creationId xmlns:a16="http://schemas.microsoft.com/office/drawing/2014/main" xmlns="" id="{BB44773B-0CF6-4740-819F-E079793B99AA}"/>
              </a:ext>
            </a:extLst>
          </p:cNvPr>
          <p:cNvSpPr txBox="1"/>
          <p:nvPr/>
        </p:nvSpPr>
        <p:spPr>
          <a:xfrm>
            <a:off x="8686153" y="4331757"/>
            <a:ext cx="4879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Maiandra GD" panose="020E0502030308020204" pitchFamily="34" charset="77"/>
              </a:rPr>
              <a:t>HOT</a:t>
            </a:r>
            <a:endParaRPr lang="it-IT" b="1" dirty="0">
              <a:solidFill>
                <a:schemeClr val="bg1"/>
              </a:solidFill>
              <a:latin typeface="Maiandra GD" panose="020E0502030308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266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14CCDBB3-6E0B-0846-81C5-BF8CFEA2A9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13" y="1115040"/>
            <a:ext cx="3037114" cy="3015000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xmlns="" id="{C2CBA78D-B690-B64B-8255-921BF666C0E8}"/>
              </a:ext>
            </a:extLst>
          </p:cNvPr>
          <p:cNvSpPr txBox="1">
            <a:spLocks/>
          </p:cNvSpPr>
          <p:nvPr/>
        </p:nvSpPr>
        <p:spPr>
          <a:xfrm>
            <a:off x="838199" y="365125"/>
            <a:ext cx="1083672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err="1" smtClean="0">
                <a:latin typeface="Maiandra GD" panose="020E0502030308020204" pitchFamily="34" charset="77"/>
              </a:rPr>
              <a:t>Why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should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we</a:t>
            </a:r>
            <a:r>
              <a:rPr lang="it-IT" dirty="0" smtClean="0">
                <a:latin typeface="Maiandra GD" panose="020E0502030308020204" pitchFamily="34" charset="77"/>
              </a:rPr>
              <a:t> care </a:t>
            </a:r>
            <a:r>
              <a:rPr lang="it-IT" dirty="0" err="1" smtClean="0">
                <a:latin typeface="Maiandra GD" panose="020E0502030308020204" pitchFamily="34" charset="77"/>
              </a:rPr>
              <a:t>about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Metals</a:t>
            </a:r>
            <a:r>
              <a:rPr lang="it-IT" dirty="0" smtClean="0">
                <a:latin typeface="Maiandra GD" panose="020E0502030308020204" pitchFamily="34" charset="77"/>
              </a:rPr>
              <a:t> in </a:t>
            </a:r>
            <a:r>
              <a:rPr lang="it-IT" dirty="0" err="1" smtClean="0">
                <a:latin typeface="Maiandra GD" panose="020E0502030308020204" pitchFamily="34" charset="77"/>
              </a:rPr>
              <a:t>Groups</a:t>
            </a:r>
            <a:r>
              <a:rPr lang="it-IT" dirty="0" smtClean="0">
                <a:latin typeface="Maiandra GD" panose="020E0502030308020204" pitchFamily="34" charset="77"/>
              </a:rPr>
              <a:t> ?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5" name="Segnaposto contenuto 3">
            <a:extLst>
              <a:ext uri="{FF2B5EF4-FFF2-40B4-BE49-F238E27FC236}">
                <a16:creationId xmlns:a16="http://schemas.microsoft.com/office/drawing/2014/main" xmlns="" id="{EE11E2C6-448E-4944-9118-C97806220F7F}"/>
              </a:ext>
            </a:extLst>
          </p:cNvPr>
          <p:cNvSpPr txBox="1">
            <a:spLocks/>
          </p:cNvSpPr>
          <p:nvPr/>
        </p:nvSpPr>
        <p:spPr>
          <a:xfrm>
            <a:off x="6335486" y="1123494"/>
            <a:ext cx="562315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 smtClean="0">
                <a:latin typeface="Maiandra GD" panose="020E0502030308020204" pitchFamily="34" charset="77"/>
              </a:rPr>
              <a:t>They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host</a:t>
            </a:r>
            <a:r>
              <a:rPr lang="it-IT" dirty="0" smtClean="0">
                <a:latin typeface="Maiandra GD" panose="020E0502030308020204" pitchFamily="34" charset="77"/>
              </a:rPr>
              <a:t> the </a:t>
            </a:r>
            <a:r>
              <a:rPr lang="it-IT" dirty="0" err="1" smtClean="0">
                <a:latin typeface="Maiandra GD" panose="020E0502030308020204" pitchFamily="34" charset="77"/>
              </a:rPr>
              <a:t>majority</a:t>
            </a:r>
            <a:r>
              <a:rPr lang="it-IT" dirty="0" smtClean="0">
                <a:latin typeface="Maiandra GD" panose="020E0502030308020204" pitchFamily="34" charset="77"/>
              </a:rPr>
              <a:t> of </a:t>
            </a:r>
            <a:r>
              <a:rPr lang="it-IT" dirty="0" err="1" smtClean="0">
                <a:latin typeface="Maiandra GD" panose="020E0502030308020204" pitchFamily="34" charset="77"/>
              </a:rPr>
              <a:t>matter</a:t>
            </a:r>
            <a:r>
              <a:rPr lang="it-IT" dirty="0" smtClean="0">
                <a:latin typeface="Maiandra GD" panose="020E0502030308020204" pitchFamily="34" charset="77"/>
              </a:rPr>
              <a:t> and </a:t>
            </a:r>
            <a:r>
              <a:rPr lang="it-IT" dirty="0" err="1" smtClean="0">
                <a:latin typeface="Maiandra GD" panose="020E0502030308020204" pitchFamily="34" charset="77"/>
              </a:rPr>
              <a:t>possibly</a:t>
            </a:r>
            <a:r>
              <a:rPr lang="it-IT" dirty="0" smtClean="0">
                <a:latin typeface="Maiandra GD" panose="020E0502030308020204" pitchFamily="34" charset="77"/>
              </a:rPr>
              <a:t> of </a:t>
            </a:r>
            <a:r>
              <a:rPr lang="it-IT" dirty="0" err="1" smtClean="0">
                <a:latin typeface="Maiandra GD" panose="020E0502030308020204" pitchFamily="34" charset="77"/>
              </a:rPr>
              <a:t>metals</a:t>
            </a:r>
            <a:endParaRPr lang="it-IT" baseline="-25000" dirty="0">
              <a:latin typeface="Maiandra GD" panose="020E0502030308020204" pitchFamily="34" charset="77"/>
            </a:endParaRPr>
          </a:p>
          <a:p>
            <a:r>
              <a:rPr lang="it-IT" dirty="0" err="1" smtClean="0">
                <a:latin typeface="Maiandra GD" panose="020E0502030308020204" pitchFamily="34" charset="77"/>
              </a:rPr>
              <a:t>Importance</a:t>
            </a:r>
            <a:r>
              <a:rPr lang="it-IT" dirty="0" smtClean="0">
                <a:latin typeface="Maiandra GD" panose="020E0502030308020204" pitchFamily="34" charset="77"/>
              </a:rPr>
              <a:t> to investigate metal </a:t>
            </a:r>
            <a:r>
              <a:rPr lang="it-IT" dirty="0" err="1" smtClean="0">
                <a:latin typeface="Maiandra GD" panose="020E0502030308020204" pitchFamily="34" charset="77"/>
              </a:rPr>
              <a:t>budgets</a:t>
            </a:r>
            <a:r>
              <a:rPr lang="it-IT" dirty="0" smtClean="0">
                <a:latin typeface="Maiandra GD" panose="020E0502030308020204" pitchFamily="34" charset="77"/>
              </a:rPr>
              <a:t> in </a:t>
            </a:r>
            <a:r>
              <a:rPr lang="it-IT" dirty="0" err="1" smtClean="0">
                <a:latin typeface="Maiandra GD" panose="020E0502030308020204" pitchFamily="34" charset="77"/>
              </a:rPr>
              <a:t>different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type</a:t>
            </a:r>
            <a:r>
              <a:rPr lang="it-IT" dirty="0" smtClean="0">
                <a:latin typeface="Maiandra GD" panose="020E0502030308020204" pitchFamily="34" charset="77"/>
              </a:rPr>
              <a:t> of </a:t>
            </a:r>
            <a:r>
              <a:rPr lang="it-IT" dirty="0" err="1" smtClean="0">
                <a:latin typeface="Maiandra GD" panose="020E0502030308020204" pitchFamily="34" charset="77"/>
              </a:rPr>
              <a:t>systems</a:t>
            </a:r>
            <a:endParaRPr lang="it-IT" dirty="0" smtClean="0">
              <a:latin typeface="Maiandra GD" panose="020E0502030308020204" pitchFamily="34" charset="77"/>
            </a:endParaRPr>
          </a:p>
          <a:p>
            <a:r>
              <a:rPr lang="it-IT" dirty="0" err="1" smtClean="0">
                <a:latin typeface="Maiandra GD" panose="020E0502030308020204" pitchFamily="34" charset="77"/>
              </a:rPr>
              <a:t>Metals</a:t>
            </a:r>
            <a:r>
              <a:rPr lang="it-IT" dirty="0" smtClean="0">
                <a:latin typeface="Maiandra GD" panose="020E0502030308020204" pitchFamily="34" charset="77"/>
              </a:rPr>
              <a:t> link </a:t>
            </a:r>
            <a:r>
              <a:rPr lang="it-IT" dirty="0" err="1" smtClean="0">
                <a:latin typeface="Maiandra GD" panose="020E0502030308020204" pitchFamily="34" charset="77"/>
              </a:rPr>
              <a:t>stars</a:t>
            </a:r>
            <a:r>
              <a:rPr lang="it-IT" dirty="0" smtClean="0">
                <a:latin typeface="Maiandra GD" panose="020E0502030308020204" pitchFamily="34" charset="77"/>
              </a:rPr>
              <a:t> and hot plasma and </a:t>
            </a:r>
            <a:r>
              <a:rPr lang="it-IT" dirty="0" err="1" smtClean="0">
                <a:latin typeface="Maiandra GD" panose="020E0502030308020204" pitchFamily="34" charset="77"/>
              </a:rPr>
              <a:t>we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have</a:t>
            </a:r>
            <a:r>
              <a:rPr lang="it-IT" dirty="0" smtClean="0">
                <a:latin typeface="Maiandra GD" panose="020E0502030308020204" pitchFamily="34" charset="77"/>
              </a:rPr>
              <a:t> a </a:t>
            </a:r>
            <a:r>
              <a:rPr lang="it-IT" dirty="0" err="1" smtClean="0">
                <a:latin typeface="Maiandra GD" panose="020E0502030308020204" pitchFamily="34" charset="77"/>
              </a:rPr>
              <a:t>very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different</a:t>
            </a:r>
            <a:r>
              <a:rPr lang="it-IT" dirty="0" smtClean="0">
                <a:latin typeface="Maiandra GD" panose="020E0502030308020204" pitchFamily="34" charset="77"/>
              </a:rPr>
              <a:t> mix in </a:t>
            </a:r>
            <a:r>
              <a:rPr lang="it-IT" dirty="0" err="1" smtClean="0">
                <a:latin typeface="Maiandra GD" panose="020E0502030308020204" pitchFamily="34" charset="77"/>
              </a:rPr>
              <a:t>groups</a:t>
            </a:r>
            <a:r>
              <a:rPr lang="it-IT" dirty="0" smtClean="0">
                <a:latin typeface="Maiandra GD" panose="020E0502030308020204" pitchFamily="34" charset="77"/>
              </a:rPr>
              <a:t> with </a:t>
            </a:r>
            <a:r>
              <a:rPr lang="it-IT" dirty="0" err="1" smtClean="0">
                <a:latin typeface="Maiandra GD" panose="020E0502030308020204" pitchFamily="34" charset="77"/>
              </a:rPr>
              <a:t>respect</a:t>
            </a:r>
            <a:r>
              <a:rPr lang="it-IT" dirty="0" smtClean="0">
                <a:latin typeface="Maiandra GD" panose="020E0502030308020204" pitchFamily="34" charset="77"/>
              </a:rPr>
              <a:t> to clusters, </a:t>
            </a:r>
            <a:r>
              <a:rPr lang="it-IT" dirty="0" err="1" smtClean="0">
                <a:latin typeface="Maiandra GD" panose="020E0502030308020204" pitchFamily="34" charset="77"/>
              </a:rPr>
              <a:t>clearly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related</a:t>
            </a:r>
            <a:r>
              <a:rPr lang="it-IT" dirty="0" smtClean="0">
                <a:latin typeface="Maiandra GD" panose="020E0502030308020204" pitchFamily="34" charset="77"/>
              </a:rPr>
              <a:t> to the </a:t>
            </a:r>
            <a:r>
              <a:rPr lang="it-IT" dirty="0" err="1" smtClean="0">
                <a:latin typeface="Maiandra GD" panose="020E0502030308020204" pitchFamily="34" charset="77"/>
              </a:rPr>
              <a:t>different</a:t>
            </a:r>
            <a:r>
              <a:rPr lang="it-IT" dirty="0" smtClean="0">
                <a:latin typeface="Maiandra GD" panose="020E0502030308020204" pitchFamily="34" charset="77"/>
              </a:rPr>
              <a:t> impact of feedback (AGN and SN)</a:t>
            </a:r>
          </a:p>
          <a:p>
            <a:r>
              <a:rPr lang="it-IT" dirty="0" err="1" smtClean="0">
                <a:latin typeface="Maiandra GD" panose="020E0502030308020204" pitchFamily="34" charset="77"/>
              </a:rPr>
              <a:t>They</a:t>
            </a:r>
            <a:r>
              <a:rPr lang="it-IT" dirty="0" smtClean="0">
                <a:latin typeface="Maiandra GD" panose="020E0502030308020204" pitchFamily="34" charset="77"/>
              </a:rPr>
              <a:t> are </a:t>
            </a:r>
            <a:r>
              <a:rPr lang="it-IT" dirty="0" err="1" smtClean="0">
                <a:latin typeface="Maiandra GD" panose="020E0502030308020204" pitchFamily="34" charset="77"/>
              </a:rPr>
              <a:t>tracers</a:t>
            </a:r>
            <a:r>
              <a:rPr lang="it-IT" dirty="0" smtClean="0">
                <a:latin typeface="Maiandra GD" panose="020E0502030308020204" pitchFamily="34" charset="77"/>
              </a:rPr>
              <a:t> of the </a:t>
            </a:r>
            <a:r>
              <a:rPr lang="it-IT" dirty="0" err="1" smtClean="0">
                <a:latin typeface="Maiandra GD" panose="020E0502030308020204" pitchFamily="34" charset="77"/>
              </a:rPr>
              <a:t>physical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processes</a:t>
            </a:r>
            <a:r>
              <a:rPr lang="it-IT" dirty="0" smtClean="0">
                <a:latin typeface="Maiandra GD" panose="020E0502030308020204" pitchFamily="34" charset="77"/>
              </a:rPr>
              <a:t>: </a:t>
            </a:r>
            <a:r>
              <a:rPr lang="it-IT" dirty="0" err="1" smtClean="0">
                <a:latin typeface="Maiandra GD" panose="020E0502030308020204" pitchFamily="34" charset="77"/>
              </a:rPr>
              <a:t>mergers</a:t>
            </a:r>
            <a:r>
              <a:rPr lang="it-IT" dirty="0" smtClean="0">
                <a:latin typeface="Maiandra GD" panose="020E0502030308020204" pitchFamily="34" charset="77"/>
              </a:rPr>
              <a:t>, feedback </a:t>
            </a:r>
            <a:r>
              <a:rPr lang="it-IT" dirty="0" err="1" smtClean="0">
                <a:latin typeface="Maiandra GD" panose="020E0502030308020204" pitchFamily="34" charset="77"/>
              </a:rPr>
              <a:t>chemiodynamics</a:t>
            </a:r>
            <a:r>
              <a:rPr lang="it-IT" dirty="0" smtClean="0">
                <a:latin typeface="Maiandra GD" panose="020E0502030308020204" pitchFamily="34" charset="77"/>
              </a:rPr>
              <a:t> !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77F397FD-6B89-E543-BE2B-59CB5CBF2594}"/>
              </a:ext>
            </a:extLst>
          </p:cNvPr>
          <p:cNvSpPr txBox="1"/>
          <p:nvPr/>
        </p:nvSpPr>
        <p:spPr>
          <a:xfrm>
            <a:off x="4138105" y="2622540"/>
            <a:ext cx="5595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FFFFFF"/>
                </a:solidFill>
                <a:latin typeface="Maiandra GD"/>
                <a:cs typeface="Maiandra GD"/>
              </a:rPr>
              <a:t> </a:t>
            </a:r>
            <a:r>
              <a:rPr lang="it-IT" dirty="0" smtClean="0">
                <a:solidFill>
                  <a:srgbClr val="FFFFFF"/>
                </a:solidFill>
                <a:latin typeface="Maiandra GD"/>
                <a:cs typeface="Maiandra GD"/>
              </a:rPr>
              <a:t> Giodini+09</a:t>
            </a:r>
            <a:endParaRPr lang="it-IT" dirty="0">
              <a:solidFill>
                <a:srgbClr val="FFFFFF"/>
              </a:solidFill>
              <a:latin typeface="Maiandra GD"/>
              <a:cs typeface="Maiandra G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64" y="4183371"/>
            <a:ext cx="4500554" cy="2578162"/>
          </a:xfrm>
          <a:prstGeom prst="rect">
            <a:avLst/>
          </a:prstGeom>
        </p:spPr>
      </p:pic>
      <p:sp>
        <p:nvSpPr>
          <p:cNvPr id="7" name="CasellaDiTesto 5">
            <a:extLst>
              <a:ext uri="{FF2B5EF4-FFF2-40B4-BE49-F238E27FC236}">
                <a16:creationId xmlns:a16="http://schemas.microsoft.com/office/drawing/2014/main" xmlns="" id="{77F397FD-6B89-E543-BE2B-59CB5CBF2594}"/>
              </a:ext>
            </a:extLst>
          </p:cNvPr>
          <p:cNvSpPr txBox="1"/>
          <p:nvPr/>
        </p:nvSpPr>
        <p:spPr>
          <a:xfrm>
            <a:off x="4744718" y="5576888"/>
            <a:ext cx="5595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FFFFFF"/>
                </a:solidFill>
                <a:latin typeface="Maiandra GD"/>
                <a:cs typeface="Maiandra GD"/>
              </a:rPr>
              <a:t> </a:t>
            </a:r>
            <a:r>
              <a:rPr lang="it-IT" dirty="0" smtClean="0">
                <a:solidFill>
                  <a:srgbClr val="FFFFFF"/>
                </a:solidFill>
                <a:latin typeface="Maiandra GD"/>
                <a:cs typeface="Maiandra GD"/>
              </a:rPr>
              <a:t> Eckert+21</a:t>
            </a:r>
            <a:endParaRPr lang="it-IT" dirty="0">
              <a:solidFill>
                <a:srgbClr val="FFFFFF"/>
              </a:solidFill>
              <a:latin typeface="Maiandra GD"/>
              <a:cs typeface="Maiandra GD"/>
            </a:endParaRPr>
          </a:p>
        </p:txBody>
      </p:sp>
    </p:spTree>
    <p:extLst>
      <p:ext uri="{BB962C8B-B14F-4D97-AF65-F5344CB8AC3E}">
        <p14:creationId xmlns:p14="http://schemas.microsoft.com/office/powerpoint/2010/main" val="245792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9086C1E7-EFE8-5E46-B5EA-C35510EE0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961" y="5113381"/>
            <a:ext cx="11859896" cy="16684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Effect</a:t>
            </a:r>
            <a:r>
              <a:rPr lang="it-IT" dirty="0" smtClean="0">
                <a:latin typeface="Maiandra GD" panose="020E0502030308020204" pitchFamily="34" charset="77"/>
              </a:rPr>
              <a:t> of </a:t>
            </a:r>
            <a:r>
              <a:rPr lang="it-IT" dirty="0" err="1" smtClean="0">
                <a:latin typeface="Maiandra GD" panose="020E0502030308020204" pitchFamily="34" charset="77"/>
              </a:rPr>
              <a:t>early</a:t>
            </a:r>
            <a:r>
              <a:rPr lang="it-IT" dirty="0" smtClean="0">
                <a:latin typeface="Maiandra GD" panose="020E0502030308020204" pitchFamily="34" charset="77"/>
              </a:rPr>
              <a:t> AGN feedback </a:t>
            </a:r>
            <a:r>
              <a:rPr lang="it-IT" dirty="0" err="1" smtClean="0">
                <a:latin typeface="Maiandra GD" panose="020E0502030308020204" pitchFamily="34" charset="77"/>
              </a:rPr>
              <a:t>necessary</a:t>
            </a:r>
            <a:r>
              <a:rPr lang="it-IT" dirty="0" smtClean="0">
                <a:latin typeface="Maiandra GD" panose="020E0502030308020204" pitchFamily="34" charset="77"/>
              </a:rPr>
              <a:t> to </a:t>
            </a:r>
            <a:r>
              <a:rPr lang="it-IT" dirty="0" err="1" smtClean="0">
                <a:latin typeface="Maiandra GD" panose="020E0502030308020204" pitchFamily="34" charset="77"/>
              </a:rPr>
              <a:t>reproduce</a:t>
            </a:r>
            <a:r>
              <a:rPr lang="it-IT" dirty="0" smtClean="0">
                <a:latin typeface="Maiandra GD" panose="020E0502030308020204" pitchFamily="34" charset="77"/>
              </a:rPr>
              <a:t> the </a:t>
            </a:r>
            <a:r>
              <a:rPr lang="it-IT" dirty="0" err="1" smtClean="0">
                <a:latin typeface="Maiandra GD" panose="020E0502030308020204" pitchFamily="34" charset="77"/>
              </a:rPr>
              <a:t>uniform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enrichment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at</a:t>
            </a:r>
            <a:r>
              <a:rPr lang="it-IT" dirty="0" smtClean="0">
                <a:latin typeface="Maiandra GD" panose="020E0502030308020204" pitchFamily="34" charset="77"/>
              </a:rPr>
              <a:t> large </a:t>
            </a:r>
            <a:r>
              <a:rPr lang="it-IT" dirty="0" err="1" smtClean="0">
                <a:latin typeface="Maiandra GD" panose="020E0502030308020204" pitchFamily="34" charset="77"/>
              </a:rPr>
              <a:t>radii</a:t>
            </a:r>
            <a:r>
              <a:rPr lang="it-IT" dirty="0" smtClean="0">
                <a:latin typeface="Maiandra GD" panose="020E0502030308020204" pitchFamily="34" charset="77"/>
              </a:rPr>
              <a:t>. </a:t>
            </a:r>
            <a:r>
              <a:rPr lang="it-IT" dirty="0" err="1" smtClean="0">
                <a:latin typeface="Maiandra GD" panose="020E0502030308020204" pitchFamily="34" charset="77"/>
              </a:rPr>
              <a:t>Importance</a:t>
            </a:r>
            <a:r>
              <a:rPr lang="it-IT" dirty="0" smtClean="0">
                <a:latin typeface="Maiandra GD" panose="020E0502030308020204" pitchFamily="34" charset="77"/>
              </a:rPr>
              <a:t> of the </a:t>
            </a:r>
            <a:r>
              <a:rPr lang="it-IT" dirty="0" err="1" smtClean="0">
                <a:latin typeface="Maiandra GD" panose="020E0502030308020204" pitchFamily="34" charset="77"/>
              </a:rPr>
              <a:t>weight</a:t>
            </a:r>
            <a:r>
              <a:rPr lang="it-IT" dirty="0" smtClean="0">
                <a:latin typeface="Maiandra GD" panose="020E0502030308020204" pitchFamily="34" charset="77"/>
              </a:rPr>
              <a:t> (mass, </a:t>
            </a:r>
            <a:r>
              <a:rPr lang="it-IT" dirty="0" err="1" smtClean="0">
                <a:latin typeface="Maiandra GD" panose="020E0502030308020204" pitchFamily="34" charset="77"/>
              </a:rPr>
              <a:t>emission</a:t>
            </a:r>
            <a:r>
              <a:rPr lang="it-IT" dirty="0" smtClean="0">
                <a:latin typeface="Maiandra GD" panose="020E0502030308020204" pitchFamily="34" charset="77"/>
              </a:rPr>
              <a:t>) to match with the </a:t>
            </a:r>
            <a:r>
              <a:rPr lang="it-IT" dirty="0" err="1" smtClean="0">
                <a:latin typeface="Maiandra GD" panose="020E0502030308020204" pitchFamily="34" charset="77"/>
              </a:rPr>
              <a:t>observational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results</a:t>
            </a:r>
            <a:r>
              <a:rPr lang="it-IT" dirty="0" smtClean="0">
                <a:latin typeface="Maiandra GD" panose="020E0502030308020204" pitchFamily="34" charset="77"/>
              </a:rPr>
              <a:t>. </a:t>
            </a:r>
            <a:r>
              <a:rPr lang="it-IT" dirty="0" err="1" smtClean="0">
                <a:latin typeface="Maiandra GD" panose="020E0502030308020204" pitchFamily="34" charset="77"/>
              </a:rPr>
              <a:t>Similar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chemical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enrichment</a:t>
            </a:r>
            <a:r>
              <a:rPr lang="it-IT" dirty="0" smtClean="0">
                <a:latin typeface="Maiandra GD" panose="020E0502030308020204" pitchFamily="34" charset="77"/>
              </a:rPr>
              <a:t> in </a:t>
            </a:r>
            <a:r>
              <a:rPr lang="it-IT" dirty="0" err="1" smtClean="0">
                <a:latin typeface="Maiandra GD" panose="020E0502030308020204" pitchFamily="34" charset="77"/>
              </a:rPr>
              <a:t>groups</a:t>
            </a:r>
            <a:r>
              <a:rPr lang="it-IT" dirty="0" smtClean="0">
                <a:latin typeface="Maiandra GD" panose="020E0502030308020204" pitchFamily="34" charset="77"/>
              </a:rPr>
              <a:t> and clusters </a:t>
            </a:r>
            <a:r>
              <a:rPr lang="it-IT" dirty="0" err="1" smtClean="0">
                <a:latin typeface="Maiandra GD" panose="020E0502030308020204" pitchFamily="34" charset="77"/>
              </a:rPr>
              <a:t>supported</a:t>
            </a:r>
            <a:r>
              <a:rPr lang="it-IT" dirty="0" smtClean="0">
                <a:latin typeface="Maiandra GD" panose="020E0502030308020204" pitchFamily="34" charset="77"/>
              </a:rPr>
              <a:t> by the </a:t>
            </a:r>
            <a:r>
              <a:rPr lang="it-IT" dirty="0" err="1" smtClean="0">
                <a:latin typeface="Maiandra GD" panose="020E0502030308020204" pitchFamily="34" charset="77"/>
              </a:rPr>
              <a:t>very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shallow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dependence</a:t>
            </a:r>
            <a:r>
              <a:rPr lang="it-IT" dirty="0" smtClean="0">
                <a:latin typeface="Maiandra GD" panose="020E0502030308020204" pitchFamily="34" charset="77"/>
              </a:rPr>
              <a:t> of </a:t>
            </a:r>
            <a:r>
              <a:rPr lang="it-IT" dirty="0" err="1" smtClean="0">
                <a:latin typeface="Maiandra GD" panose="020E0502030308020204" pitchFamily="34" charset="77"/>
              </a:rPr>
              <a:t>metallicity</a:t>
            </a:r>
            <a:r>
              <a:rPr lang="it-IT" dirty="0" smtClean="0">
                <a:latin typeface="Maiandra GD" panose="020E0502030308020204" pitchFamily="34" charset="77"/>
              </a:rPr>
              <a:t> with mass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xmlns="" id="{340BDB4B-2665-444D-90AF-DD24E4F46096}"/>
              </a:ext>
            </a:extLst>
          </p:cNvPr>
          <p:cNvSpPr txBox="1">
            <a:spLocks/>
          </p:cNvSpPr>
          <p:nvPr/>
        </p:nvSpPr>
        <p:spPr>
          <a:xfrm>
            <a:off x="838200" y="12528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err="1" smtClean="0">
                <a:latin typeface="Maiandra GD" panose="020E0502030308020204" pitchFamily="34" charset="77"/>
              </a:rPr>
              <a:t>Cosmological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Hydro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>
                <a:latin typeface="Maiandra GD" panose="020E0502030308020204" pitchFamily="34" charset="77"/>
              </a:rPr>
              <a:t>S</a:t>
            </a:r>
            <a:r>
              <a:rPr lang="it-IT" dirty="0" err="1" smtClean="0">
                <a:latin typeface="Maiandra GD" panose="020E0502030308020204" pitchFamily="34" charset="77"/>
              </a:rPr>
              <a:t>imulations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14" name="CasellaDiTesto 9">
            <a:extLst>
              <a:ext uri="{FF2B5EF4-FFF2-40B4-BE49-F238E27FC236}">
                <a16:creationId xmlns:a16="http://schemas.microsoft.com/office/drawing/2014/main" xmlns="" id="{BB44773B-0CF6-4740-819F-E079793B99AA}"/>
              </a:ext>
            </a:extLst>
          </p:cNvPr>
          <p:cNvSpPr txBox="1"/>
          <p:nvPr/>
        </p:nvSpPr>
        <p:spPr>
          <a:xfrm>
            <a:off x="124480" y="4390489"/>
            <a:ext cx="4879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Maiandra GD" panose="020E0502030308020204" pitchFamily="34" charset="77"/>
              </a:rPr>
              <a:t>Biffi+18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11" name="CasellaDiTesto 9">
            <a:extLst>
              <a:ext uri="{FF2B5EF4-FFF2-40B4-BE49-F238E27FC236}">
                <a16:creationId xmlns:a16="http://schemas.microsoft.com/office/drawing/2014/main" xmlns="" id="{BB44773B-0CF6-4740-819F-E079793B99AA}"/>
              </a:ext>
            </a:extLst>
          </p:cNvPr>
          <p:cNvSpPr txBox="1"/>
          <p:nvPr/>
        </p:nvSpPr>
        <p:spPr>
          <a:xfrm>
            <a:off x="1741067" y="4343576"/>
            <a:ext cx="4879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Maiandra GD" panose="020E0502030308020204" pitchFamily="34" charset="77"/>
              </a:rPr>
              <a:t>CCA</a:t>
            </a:r>
            <a:endParaRPr lang="it-IT" b="1" dirty="0">
              <a:solidFill>
                <a:schemeClr val="bg1"/>
              </a:solidFill>
              <a:latin typeface="Maiandra GD" panose="020E0502030308020204" pitchFamily="34" charset="77"/>
            </a:endParaRPr>
          </a:p>
        </p:txBody>
      </p:sp>
      <p:pic>
        <p:nvPicPr>
          <p:cNvPr id="8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80" y="944441"/>
            <a:ext cx="5318723" cy="35295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01" y="868810"/>
            <a:ext cx="5499099" cy="368084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BB44773B-0CF6-4740-819F-E079793B99AA}"/>
              </a:ext>
            </a:extLst>
          </p:cNvPr>
          <p:cNvSpPr txBox="1"/>
          <p:nvPr/>
        </p:nvSpPr>
        <p:spPr>
          <a:xfrm>
            <a:off x="6164535" y="4528242"/>
            <a:ext cx="4879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latin typeface="Maiandra GD" panose="020E0502030308020204" pitchFamily="34" charset="77"/>
              </a:rPr>
              <a:t>Adapted</a:t>
            </a:r>
            <a:r>
              <a:rPr lang="it-IT" dirty="0" smtClean="0">
                <a:latin typeface="Maiandra GD" panose="020E0502030308020204" pitchFamily="34" charset="77"/>
              </a:rPr>
              <a:t> from Truong+19</a:t>
            </a:r>
            <a:endParaRPr lang="it-IT" dirty="0">
              <a:latin typeface="Maiandra GD" panose="020E0502030308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7667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xmlns="" id="{340BDB4B-2665-444D-90AF-DD24E4F46096}"/>
              </a:ext>
            </a:extLst>
          </p:cNvPr>
          <p:cNvSpPr txBox="1">
            <a:spLocks/>
          </p:cNvSpPr>
          <p:nvPr/>
        </p:nvSpPr>
        <p:spPr>
          <a:xfrm>
            <a:off x="838200" y="12528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smtClean="0">
                <a:latin typeface="Maiandra GD" panose="020E0502030308020204" pitchFamily="34" charset="77"/>
              </a:rPr>
              <a:t>Take home </a:t>
            </a:r>
            <a:r>
              <a:rPr lang="it-IT" dirty="0" err="1" smtClean="0">
                <a:latin typeface="Maiandra GD" panose="020E0502030308020204" pitchFamily="34" charset="77"/>
              </a:rPr>
              <a:t>messages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11" name="CasellaDiTesto 9">
            <a:extLst>
              <a:ext uri="{FF2B5EF4-FFF2-40B4-BE49-F238E27FC236}">
                <a16:creationId xmlns:a16="http://schemas.microsoft.com/office/drawing/2014/main" xmlns="" id="{BB44773B-0CF6-4740-819F-E079793B99AA}"/>
              </a:ext>
            </a:extLst>
          </p:cNvPr>
          <p:cNvSpPr txBox="1"/>
          <p:nvPr/>
        </p:nvSpPr>
        <p:spPr>
          <a:xfrm>
            <a:off x="1741067" y="4343576"/>
            <a:ext cx="4879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Maiandra GD" panose="020E0502030308020204" pitchFamily="34" charset="77"/>
              </a:rPr>
              <a:t>CCA</a:t>
            </a:r>
            <a:endParaRPr lang="it-IT" b="1" dirty="0">
              <a:solidFill>
                <a:schemeClr val="bg1"/>
              </a:solidFill>
              <a:latin typeface="Maiandra GD" panose="020E0502030308020204" pitchFamily="34" charset="7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57" y="864958"/>
            <a:ext cx="4737027" cy="20301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228" y="788066"/>
            <a:ext cx="5609844" cy="2183939"/>
          </a:xfrm>
          <a:prstGeom prst="rect">
            <a:avLst/>
          </a:prstGeom>
        </p:spPr>
      </p:pic>
      <p:sp>
        <p:nvSpPr>
          <p:cNvPr id="9" name="Segnaposto contenuto 3">
            <a:extLst>
              <a:ext uri="{FF2B5EF4-FFF2-40B4-BE49-F238E27FC236}">
                <a16:creationId xmlns:a16="http://schemas.microsoft.com/office/drawing/2014/main" xmlns="" id="{9086C1E7-EFE8-5E46-B5EA-C35510EE0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2589689"/>
            <a:ext cx="5225143" cy="13625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 smtClean="0">
                <a:latin typeface="Maiandra GD" panose="020E0502030308020204" pitchFamily="34" charset="77"/>
              </a:rPr>
              <a:t> </a:t>
            </a:r>
            <a:endParaRPr lang="it-IT" dirty="0">
              <a:latin typeface="Maiandra GD" panose="020E0502030308020204" pitchFamily="34" charset="77"/>
            </a:endParaRPr>
          </a:p>
          <a:p>
            <a:pPr marL="0" indent="0">
              <a:buNone/>
            </a:pPr>
            <a:r>
              <a:rPr lang="it-IT" dirty="0" smtClean="0">
                <a:latin typeface="Maiandra GD" panose="020E0502030308020204" pitchFamily="34" charset="77"/>
              </a:rPr>
              <a:t>Plasma </a:t>
            </a:r>
            <a:r>
              <a:rPr lang="it-IT" dirty="0" err="1" smtClean="0">
                <a:latin typeface="Maiandra GD" panose="020E0502030308020204" pitchFamily="34" charset="77"/>
              </a:rPr>
              <a:t>codes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converging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at</a:t>
            </a:r>
            <a:r>
              <a:rPr lang="it-IT" dirty="0" smtClean="0">
                <a:latin typeface="Maiandra GD" panose="020E0502030308020204" pitchFamily="34" charset="77"/>
              </a:rPr>
              <a:t> CCD </a:t>
            </a:r>
            <a:r>
              <a:rPr lang="it-IT" dirty="0" err="1" smtClean="0">
                <a:latin typeface="Maiandra GD" panose="020E0502030308020204" pitchFamily="34" charset="77"/>
              </a:rPr>
              <a:t>resolution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10" name="Segnaposto contenuto 3">
            <a:extLst>
              <a:ext uri="{FF2B5EF4-FFF2-40B4-BE49-F238E27FC236}">
                <a16:creationId xmlns:a16="http://schemas.microsoft.com/office/drawing/2014/main" xmlns="" id="{9086C1E7-EFE8-5E46-B5EA-C35510EE0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50379" y="2535091"/>
            <a:ext cx="5519057" cy="13625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 smtClean="0">
                <a:latin typeface="Maiandra GD" panose="020E0502030308020204" pitchFamily="34" charset="77"/>
              </a:rPr>
              <a:t> </a:t>
            </a:r>
            <a:endParaRPr lang="it-IT" dirty="0">
              <a:latin typeface="Maiandra GD" panose="020E0502030308020204" pitchFamily="34" charset="77"/>
            </a:endParaRPr>
          </a:p>
          <a:p>
            <a:pPr marL="0" indent="0">
              <a:buNone/>
            </a:pPr>
            <a:r>
              <a:rPr lang="it-IT" dirty="0" err="1" smtClean="0">
                <a:latin typeface="Maiandra GD" panose="020E0502030308020204" pitchFamily="34" charset="77"/>
              </a:rPr>
              <a:t>Tentative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flattening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at</a:t>
            </a:r>
            <a:r>
              <a:rPr lang="it-IT" dirty="0" smtClean="0">
                <a:latin typeface="Maiandra GD" panose="020E0502030308020204" pitchFamily="34" charset="77"/>
              </a:rPr>
              <a:t> large </a:t>
            </a:r>
            <a:r>
              <a:rPr lang="it-IT" dirty="0" err="1" smtClean="0">
                <a:latin typeface="Maiandra GD" panose="020E0502030308020204" pitchFamily="34" charset="77"/>
              </a:rPr>
              <a:t>radii</a:t>
            </a:r>
            <a:r>
              <a:rPr lang="it-IT" dirty="0" smtClean="0">
                <a:latin typeface="Maiandra GD" panose="020E0502030308020204" pitchFamily="34" charset="77"/>
              </a:rPr>
              <a:t> (</a:t>
            </a:r>
            <a:r>
              <a:rPr lang="it-IT" dirty="0" err="1" smtClean="0">
                <a:latin typeface="Maiandra GD" panose="020E0502030308020204" pitchFamily="34" charset="77"/>
              </a:rPr>
              <a:t>need</a:t>
            </a:r>
            <a:r>
              <a:rPr lang="it-IT" dirty="0" smtClean="0">
                <a:latin typeface="Maiandra GD" panose="020E0502030308020204" pitchFamily="34" charset="77"/>
              </a:rPr>
              <a:t> to </a:t>
            </a:r>
            <a:r>
              <a:rPr lang="it-IT" dirty="0" err="1" smtClean="0">
                <a:latin typeface="Maiandra GD" panose="020E0502030308020204" pitchFamily="34" charset="77"/>
              </a:rPr>
              <a:t>establish</a:t>
            </a:r>
            <a:r>
              <a:rPr lang="it-IT" dirty="0" smtClean="0">
                <a:latin typeface="Maiandra GD" panose="020E0502030308020204" pitchFamily="34" charset="77"/>
              </a:rPr>
              <a:t> the </a:t>
            </a:r>
            <a:r>
              <a:rPr lang="it-IT" dirty="0" err="1" smtClean="0">
                <a:latin typeface="Maiandra GD" panose="020E0502030308020204" pitchFamily="34" charset="77"/>
              </a:rPr>
              <a:t>overall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level</a:t>
            </a:r>
            <a:r>
              <a:rPr lang="it-IT" dirty="0" smtClean="0">
                <a:latin typeface="Maiandra GD" panose="020E0502030308020204" pitchFamily="34" charset="77"/>
              </a:rPr>
              <a:t>)</a:t>
            </a:r>
            <a:endParaRPr lang="it-IT" dirty="0">
              <a:latin typeface="Maiandra GD" panose="020E0502030308020204" pitchFamily="34" charset="77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7" y="3865308"/>
            <a:ext cx="3946973" cy="2451564"/>
          </a:xfrm>
          <a:prstGeom prst="rect">
            <a:avLst/>
          </a:prstGeom>
        </p:spPr>
      </p:pic>
      <p:sp>
        <p:nvSpPr>
          <p:cNvPr id="13" name="Segnaposto contenuto 3">
            <a:extLst>
              <a:ext uri="{FF2B5EF4-FFF2-40B4-BE49-F238E27FC236}">
                <a16:creationId xmlns:a16="http://schemas.microsoft.com/office/drawing/2014/main" xmlns="" id="{9086C1E7-EFE8-5E46-B5EA-C35510EE0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327" y="5798882"/>
            <a:ext cx="5225143" cy="1362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>
                <a:latin typeface="Maiandra GD" panose="020E0502030308020204" pitchFamily="34" charset="77"/>
              </a:rPr>
              <a:t> </a:t>
            </a:r>
            <a:endParaRPr lang="it-IT" dirty="0">
              <a:latin typeface="Maiandra GD" panose="020E0502030308020204" pitchFamily="34" charset="77"/>
            </a:endParaRPr>
          </a:p>
          <a:p>
            <a:pPr marL="0" indent="0">
              <a:buNone/>
            </a:pPr>
            <a:r>
              <a:rPr lang="it-IT" dirty="0" smtClean="0">
                <a:latin typeface="Maiandra GD" panose="020E0502030308020204" pitchFamily="34" charset="77"/>
              </a:rPr>
              <a:t>Solar </a:t>
            </a:r>
            <a:r>
              <a:rPr lang="it-IT" dirty="0" err="1" smtClean="0">
                <a:latin typeface="Maiandra GD" panose="020E0502030308020204" pitchFamily="34" charset="77"/>
              </a:rPr>
              <a:t>ratios</a:t>
            </a:r>
            <a:r>
              <a:rPr lang="it-IT" dirty="0" smtClean="0">
                <a:latin typeface="Maiandra GD" panose="020E0502030308020204" pitchFamily="34" charset="77"/>
              </a:rPr>
              <a:t> in the </a:t>
            </a:r>
            <a:r>
              <a:rPr lang="it-IT" dirty="0" err="1" smtClean="0">
                <a:latin typeface="Maiandra GD" panose="020E0502030308020204" pitchFamily="34" charset="77"/>
              </a:rPr>
              <a:t>IGrM</a:t>
            </a:r>
            <a:endParaRPr lang="it-IT" dirty="0">
              <a:latin typeface="Maiandra GD" panose="020E0502030308020204" pitchFamily="34" charset="77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299" y="3765176"/>
            <a:ext cx="5562138" cy="2433435"/>
          </a:xfrm>
          <a:prstGeom prst="rect">
            <a:avLst/>
          </a:prstGeom>
        </p:spPr>
      </p:pic>
      <p:sp>
        <p:nvSpPr>
          <p:cNvPr id="15" name="Segnaposto contenuto 3">
            <a:extLst>
              <a:ext uri="{FF2B5EF4-FFF2-40B4-BE49-F238E27FC236}">
                <a16:creationId xmlns:a16="http://schemas.microsoft.com/office/drawing/2014/main" xmlns="" id="{9086C1E7-EFE8-5E46-B5EA-C35510EE0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41470" y="5798882"/>
            <a:ext cx="6678387" cy="1362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>
                <a:latin typeface="Maiandra GD" panose="020E0502030308020204" pitchFamily="34" charset="77"/>
              </a:rPr>
              <a:t> </a:t>
            </a:r>
            <a:endParaRPr lang="it-IT" dirty="0">
              <a:latin typeface="Maiandra GD" panose="020E0502030308020204" pitchFamily="34" charset="77"/>
            </a:endParaRPr>
          </a:p>
          <a:p>
            <a:pPr marL="0" indent="0">
              <a:buNone/>
            </a:pPr>
            <a:r>
              <a:rPr lang="it-IT" dirty="0" smtClean="0">
                <a:latin typeface="Maiandra GD" panose="020E0502030308020204" pitchFamily="34" charset="77"/>
              </a:rPr>
              <a:t>Metal </a:t>
            </a:r>
            <a:r>
              <a:rPr lang="it-IT" dirty="0" err="1" smtClean="0">
                <a:latin typeface="Maiandra GD" panose="020E0502030308020204" pitchFamily="34" charset="77"/>
              </a:rPr>
              <a:t>budgets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need</a:t>
            </a:r>
            <a:r>
              <a:rPr lang="it-IT" dirty="0" smtClean="0">
                <a:latin typeface="Maiandra GD" panose="020E0502030308020204" pitchFamily="34" charset="77"/>
              </a:rPr>
              <a:t> to be </a:t>
            </a:r>
            <a:r>
              <a:rPr lang="it-IT" dirty="0" err="1" smtClean="0">
                <a:latin typeface="Maiandra GD" panose="020E0502030308020204" pitchFamily="34" charset="77"/>
              </a:rPr>
              <a:t>done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at</a:t>
            </a:r>
            <a:r>
              <a:rPr lang="it-IT" dirty="0" smtClean="0">
                <a:latin typeface="Maiandra GD" panose="020E0502030308020204" pitchFamily="34" charset="77"/>
              </a:rPr>
              <a:t> large </a:t>
            </a:r>
            <a:r>
              <a:rPr lang="it-IT" dirty="0" err="1" smtClean="0">
                <a:latin typeface="Maiandra GD" panose="020E0502030308020204" pitchFamily="34" charset="77"/>
              </a:rPr>
              <a:t>radii</a:t>
            </a:r>
            <a:endParaRPr lang="it-IT" dirty="0">
              <a:latin typeface="Maiandra GD" panose="020E0502030308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3778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9086C1E7-EFE8-5E46-B5EA-C35510EE0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047567"/>
            <a:ext cx="11859896" cy="3116219"/>
          </a:xfrm>
        </p:spPr>
        <p:txBody>
          <a:bodyPr>
            <a:normAutofit fontScale="92500" lnSpcReduction="20000"/>
          </a:bodyPr>
          <a:lstStyle/>
          <a:p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What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is</a:t>
            </a:r>
            <a:r>
              <a:rPr lang="it-IT" dirty="0" smtClean="0">
                <a:latin typeface="Maiandra GD" panose="020E0502030308020204" pitchFamily="34" charset="77"/>
              </a:rPr>
              <a:t> the metal </a:t>
            </a:r>
            <a:r>
              <a:rPr lang="it-IT" dirty="0" err="1" smtClean="0">
                <a:latin typeface="Maiandra GD" panose="020E0502030308020204" pitchFamily="34" charset="77"/>
              </a:rPr>
              <a:t>abundance</a:t>
            </a:r>
            <a:r>
              <a:rPr lang="it-IT" dirty="0" smtClean="0">
                <a:latin typeface="Maiandra GD" panose="020E0502030308020204" pitchFamily="34" charset="77"/>
              </a:rPr>
              <a:t> of </a:t>
            </a:r>
            <a:r>
              <a:rPr lang="it-IT" dirty="0" err="1" smtClean="0">
                <a:latin typeface="Maiandra GD" panose="020E0502030308020204" pitchFamily="34" charset="77"/>
              </a:rPr>
              <a:t>groups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at</a:t>
            </a:r>
            <a:r>
              <a:rPr lang="it-IT" dirty="0" smtClean="0">
                <a:latin typeface="Maiandra GD" panose="020E0502030308020204" pitchFamily="34" charset="77"/>
              </a:rPr>
              <a:t> large </a:t>
            </a:r>
            <a:r>
              <a:rPr lang="it-IT" dirty="0" err="1" smtClean="0">
                <a:latin typeface="Maiandra GD" panose="020E0502030308020204" pitchFamily="34" charset="77"/>
              </a:rPr>
              <a:t>radii</a:t>
            </a:r>
            <a:r>
              <a:rPr lang="it-IT" dirty="0" smtClean="0">
                <a:latin typeface="Maiandra GD" panose="020E0502030308020204" pitchFamily="34" charset="77"/>
              </a:rPr>
              <a:t> (by </a:t>
            </a:r>
            <a:r>
              <a:rPr lang="it-IT" dirty="0" err="1" smtClean="0">
                <a:latin typeface="Maiandra GD" panose="020E0502030308020204" pitchFamily="34" charset="77"/>
              </a:rPr>
              <a:t>that</a:t>
            </a:r>
            <a:r>
              <a:rPr lang="it-IT" dirty="0" smtClean="0">
                <a:latin typeface="Maiandra GD" panose="020E0502030308020204" pitchFamily="34" charset="77"/>
              </a:rPr>
              <a:t> I </a:t>
            </a:r>
            <a:r>
              <a:rPr lang="it-IT" dirty="0" err="1" smtClean="0">
                <a:latin typeface="Maiandra GD" panose="020E0502030308020204" pitchFamily="34" charset="77"/>
              </a:rPr>
              <a:t>mean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at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least</a:t>
            </a:r>
            <a:r>
              <a:rPr lang="it-IT" dirty="0" smtClean="0">
                <a:latin typeface="Maiandra GD" panose="020E0502030308020204" pitchFamily="34" charset="77"/>
              </a:rPr>
              <a:t> r</a:t>
            </a:r>
            <a:r>
              <a:rPr lang="it-IT" baseline="-25000" dirty="0" smtClean="0">
                <a:latin typeface="Maiandra GD" panose="020E0502030308020204" pitchFamily="34" charset="77"/>
              </a:rPr>
              <a:t>500</a:t>
            </a:r>
            <a:r>
              <a:rPr lang="it-IT" dirty="0" smtClean="0">
                <a:latin typeface="Maiandra GD" panose="020E0502030308020204" pitchFamily="34" charset="77"/>
              </a:rPr>
              <a:t>, </a:t>
            </a:r>
            <a:r>
              <a:rPr lang="it-IT" dirty="0" err="1" smtClean="0">
                <a:latin typeface="Maiandra GD" panose="020E0502030308020204" pitchFamily="34" charset="77"/>
              </a:rPr>
              <a:t>really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ideally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at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least</a:t>
            </a:r>
            <a:r>
              <a:rPr lang="it-IT" dirty="0" smtClean="0">
                <a:latin typeface="Maiandra GD" panose="020E0502030308020204" pitchFamily="34" charset="77"/>
              </a:rPr>
              <a:t> r</a:t>
            </a:r>
            <a:r>
              <a:rPr lang="it-IT" baseline="-25000" dirty="0" smtClean="0">
                <a:latin typeface="Maiandra GD" panose="020E0502030308020204" pitchFamily="34" charset="77"/>
              </a:rPr>
              <a:t>200)</a:t>
            </a:r>
            <a:r>
              <a:rPr lang="it-IT" dirty="0" smtClean="0">
                <a:latin typeface="Maiandra GD" panose="020E0502030308020204" pitchFamily="34" charset="77"/>
              </a:rPr>
              <a:t> ?</a:t>
            </a:r>
          </a:p>
          <a:p>
            <a:r>
              <a:rPr lang="it-IT" dirty="0" err="1" smtClean="0">
                <a:latin typeface="Maiandra GD" panose="020E0502030308020204" pitchFamily="34" charset="77"/>
              </a:rPr>
              <a:t>What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is</a:t>
            </a:r>
            <a:r>
              <a:rPr lang="it-IT" dirty="0" smtClean="0">
                <a:latin typeface="Maiandra GD" panose="020E0502030308020204" pitchFamily="34" charset="77"/>
              </a:rPr>
              <a:t> the </a:t>
            </a:r>
            <a:r>
              <a:rPr lang="it-IT" dirty="0" err="1" smtClean="0">
                <a:latin typeface="Maiandra GD" panose="020E0502030308020204" pitchFamily="34" charset="77"/>
              </a:rPr>
              <a:t>chemical</a:t>
            </a:r>
            <a:r>
              <a:rPr lang="it-IT" dirty="0" smtClean="0">
                <a:latin typeface="Maiandra GD" panose="020E0502030308020204" pitchFamily="34" charset="77"/>
              </a:rPr>
              <a:t> pattern (Si/Fe, O/Fe ...) of </a:t>
            </a:r>
            <a:r>
              <a:rPr lang="it-IT" dirty="0" err="1" smtClean="0">
                <a:latin typeface="Maiandra GD" panose="020E0502030308020204" pitchFamily="34" charset="77"/>
              </a:rPr>
              <a:t>groups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at</a:t>
            </a:r>
            <a:r>
              <a:rPr lang="it-IT" dirty="0" smtClean="0">
                <a:latin typeface="Maiandra GD" panose="020E0502030308020204" pitchFamily="34" charset="77"/>
              </a:rPr>
              <a:t> large </a:t>
            </a:r>
            <a:r>
              <a:rPr lang="it-IT" dirty="0" err="1" smtClean="0">
                <a:latin typeface="Maiandra GD" panose="020E0502030308020204" pitchFamily="34" charset="77"/>
              </a:rPr>
              <a:t>radii</a:t>
            </a:r>
            <a:r>
              <a:rPr lang="it-IT" dirty="0" smtClean="0">
                <a:latin typeface="Maiandra GD" panose="020E0502030308020204" pitchFamily="34" charset="77"/>
              </a:rPr>
              <a:t> ?</a:t>
            </a:r>
          </a:p>
          <a:p>
            <a:r>
              <a:rPr lang="it-IT" dirty="0" smtClean="0">
                <a:latin typeface="Maiandra GD" panose="020E0502030308020204" pitchFamily="34" charset="77"/>
              </a:rPr>
              <a:t>Are </a:t>
            </a:r>
            <a:r>
              <a:rPr lang="it-IT" dirty="0" err="1" smtClean="0">
                <a:latin typeface="Maiandra GD" panose="020E0502030308020204" pitchFamily="34" charset="77"/>
              </a:rPr>
              <a:t>we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sure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we</a:t>
            </a:r>
            <a:r>
              <a:rPr lang="it-IT" dirty="0" smtClean="0">
                <a:latin typeface="Maiandra GD" panose="020E0502030308020204" pitchFamily="34" charset="77"/>
              </a:rPr>
              <a:t> do </a:t>
            </a:r>
            <a:r>
              <a:rPr lang="it-IT" dirty="0" err="1" smtClean="0">
                <a:latin typeface="Maiandra GD" panose="020E0502030308020204" pitchFamily="34" charset="77"/>
              </a:rPr>
              <a:t>not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have</a:t>
            </a:r>
            <a:r>
              <a:rPr lang="it-IT" dirty="0" smtClean="0">
                <a:latin typeface="Maiandra GD" panose="020E0502030308020204" pitchFamily="34" charset="77"/>
              </a:rPr>
              <a:t> the </a:t>
            </a:r>
            <a:r>
              <a:rPr lang="it-IT" dirty="0" err="1" smtClean="0">
                <a:latin typeface="Maiandra GD" panose="020E0502030308020204" pitchFamily="34" charset="77"/>
              </a:rPr>
              <a:t>same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problems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that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we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have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at</a:t>
            </a:r>
            <a:r>
              <a:rPr lang="it-IT" dirty="0" smtClean="0">
                <a:latin typeface="Maiandra GD" panose="020E0502030308020204" pitchFamily="34" charset="77"/>
              </a:rPr>
              <a:t> the cluster mass scale to produce the </a:t>
            </a:r>
            <a:r>
              <a:rPr lang="it-IT" dirty="0" err="1" smtClean="0">
                <a:latin typeface="Maiandra GD" panose="020E0502030308020204" pitchFamily="34" charset="77"/>
              </a:rPr>
              <a:t>observed</a:t>
            </a:r>
            <a:r>
              <a:rPr lang="it-IT" dirty="0" smtClean="0">
                <a:latin typeface="Maiandra GD" panose="020E0502030308020204" pitchFamily="34" charset="77"/>
              </a:rPr>
              <a:t> metal </a:t>
            </a:r>
            <a:r>
              <a:rPr lang="it-IT" dirty="0" err="1" smtClean="0">
                <a:latin typeface="Maiandra GD" panose="020E0502030308020204" pitchFamily="34" charset="77"/>
              </a:rPr>
              <a:t>masses</a:t>
            </a:r>
            <a:r>
              <a:rPr lang="it-IT" dirty="0" smtClean="0">
                <a:latin typeface="Maiandra GD" panose="020E0502030308020204" pitchFamily="34" charset="77"/>
              </a:rPr>
              <a:t> with the </a:t>
            </a:r>
            <a:r>
              <a:rPr lang="it-IT" dirty="0" err="1" smtClean="0">
                <a:latin typeface="Maiandra GD" panose="020E0502030308020204" pitchFamily="34" charset="77"/>
              </a:rPr>
              <a:t>observed</a:t>
            </a:r>
            <a:r>
              <a:rPr lang="it-IT" dirty="0" smtClean="0">
                <a:latin typeface="Maiandra GD" panose="020E0502030308020204" pitchFamily="34" charset="77"/>
              </a:rPr>
              <a:t> stellar mass ?</a:t>
            </a:r>
          </a:p>
          <a:p>
            <a:r>
              <a:rPr lang="it-IT" dirty="0" smtClean="0">
                <a:latin typeface="Maiandra GD" panose="020E0502030308020204" pitchFamily="34" charset="77"/>
              </a:rPr>
              <a:t>How to </a:t>
            </a:r>
            <a:r>
              <a:rPr lang="it-IT" dirty="0" err="1" smtClean="0">
                <a:latin typeface="Maiandra GD" panose="020E0502030308020204" pitchFamily="34" charset="77"/>
              </a:rPr>
              <a:t>make</a:t>
            </a:r>
            <a:r>
              <a:rPr lang="it-IT" dirty="0" smtClean="0">
                <a:latin typeface="Maiandra GD" panose="020E0502030308020204" pitchFamily="34" charset="77"/>
              </a:rPr>
              <a:t> progress in the </a:t>
            </a:r>
            <a:r>
              <a:rPr lang="it-IT" dirty="0" err="1" smtClean="0">
                <a:latin typeface="Maiandra GD" panose="020E0502030308020204" pitchFamily="34" charset="77"/>
              </a:rPr>
              <a:t>comparison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between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observations</a:t>
            </a:r>
            <a:r>
              <a:rPr lang="it-IT" dirty="0" smtClean="0">
                <a:latin typeface="Maiandra GD" panose="020E0502030308020204" pitchFamily="34" charset="77"/>
              </a:rPr>
              <a:t> and </a:t>
            </a:r>
            <a:r>
              <a:rPr lang="it-IT" dirty="0" err="1" smtClean="0">
                <a:latin typeface="Maiandra GD" panose="020E0502030308020204" pitchFamily="34" charset="77"/>
              </a:rPr>
              <a:t>simulations</a:t>
            </a:r>
            <a:r>
              <a:rPr lang="it-IT" dirty="0" smtClean="0">
                <a:latin typeface="Maiandra GD" panose="020E0502030308020204" pitchFamily="34" charset="77"/>
              </a:rPr>
              <a:t> (e.g. 2D </a:t>
            </a:r>
            <a:r>
              <a:rPr lang="it-IT" dirty="0" err="1" smtClean="0">
                <a:latin typeface="Maiandra GD" panose="020E0502030308020204" pitchFamily="34" charset="77"/>
              </a:rPr>
              <a:t>maps</a:t>
            </a:r>
            <a:r>
              <a:rPr lang="it-IT" dirty="0" smtClean="0">
                <a:latin typeface="Maiandra GD" panose="020E0502030308020204" pitchFamily="34" charset="77"/>
              </a:rPr>
              <a:t>) ?</a:t>
            </a:r>
          </a:p>
          <a:p>
            <a:r>
              <a:rPr lang="it-IT" dirty="0" smtClean="0">
                <a:latin typeface="Maiandra GD" panose="020E0502030308020204" pitchFamily="34" charset="77"/>
              </a:rPr>
              <a:t>Can </a:t>
            </a:r>
            <a:r>
              <a:rPr lang="it-IT" dirty="0" err="1" smtClean="0">
                <a:latin typeface="Maiandra GD" panose="020E0502030308020204" pitchFamily="34" charset="77"/>
              </a:rPr>
              <a:t>we</a:t>
            </a:r>
            <a:r>
              <a:rPr lang="it-IT" dirty="0" smtClean="0">
                <a:latin typeface="Maiandra GD" panose="020E0502030308020204" pitchFamily="34" charset="77"/>
              </a:rPr>
              <a:t> trace the </a:t>
            </a:r>
            <a:r>
              <a:rPr lang="it-IT" dirty="0" err="1" smtClean="0">
                <a:latin typeface="Maiandra GD" panose="020E0502030308020204" pitchFamily="34" charset="77"/>
              </a:rPr>
              <a:t>evolution</a:t>
            </a:r>
            <a:r>
              <a:rPr lang="it-IT" dirty="0" smtClean="0">
                <a:latin typeface="Maiandra GD" panose="020E0502030308020204" pitchFamily="34" charset="77"/>
              </a:rPr>
              <a:t> with </a:t>
            </a:r>
            <a:r>
              <a:rPr lang="it-IT" dirty="0" err="1" smtClean="0">
                <a:latin typeface="Maiandra GD" panose="020E0502030308020204" pitchFamily="34" charset="77"/>
              </a:rPr>
              <a:t>redshift</a:t>
            </a:r>
            <a:r>
              <a:rPr lang="it-IT" dirty="0" smtClean="0">
                <a:latin typeface="Maiandra GD" panose="020E0502030308020204" pitchFamily="34" charset="77"/>
              </a:rPr>
              <a:t> of </a:t>
            </a:r>
            <a:r>
              <a:rPr lang="it-IT" dirty="0" err="1" smtClean="0">
                <a:latin typeface="Maiandra GD" panose="020E0502030308020204" pitchFamily="34" charset="77"/>
              </a:rPr>
              <a:t>metallicity</a:t>
            </a:r>
            <a:r>
              <a:rPr lang="it-IT" dirty="0" smtClean="0">
                <a:latin typeface="Maiandra GD" panose="020E0502030308020204" pitchFamily="34" charset="77"/>
              </a:rPr>
              <a:t> in </a:t>
            </a:r>
            <a:r>
              <a:rPr lang="it-IT" dirty="0" err="1" smtClean="0">
                <a:latin typeface="Maiandra GD" panose="020E0502030308020204" pitchFamily="34" charset="77"/>
              </a:rPr>
              <a:t>groups</a:t>
            </a:r>
            <a:r>
              <a:rPr lang="it-IT" dirty="0" smtClean="0">
                <a:latin typeface="Maiandra GD" panose="020E0502030308020204" pitchFamily="34" charset="77"/>
              </a:rPr>
              <a:t> ?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xmlns="" id="{340BDB4B-2665-444D-90AF-DD24E4F46096}"/>
              </a:ext>
            </a:extLst>
          </p:cNvPr>
          <p:cNvSpPr txBox="1">
            <a:spLocks/>
          </p:cNvSpPr>
          <p:nvPr/>
        </p:nvSpPr>
        <p:spPr>
          <a:xfrm>
            <a:off x="838200" y="12528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smtClean="0">
                <a:latin typeface="Maiandra GD" panose="020E0502030308020204" pitchFamily="34" charset="77"/>
              </a:rPr>
              <a:t>Open </a:t>
            </a:r>
            <a:r>
              <a:rPr lang="it-IT" dirty="0" err="1" smtClean="0">
                <a:latin typeface="Maiandra GD" panose="020E0502030308020204" pitchFamily="34" charset="77"/>
              </a:rPr>
              <a:t>Questions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11" name="CasellaDiTesto 9">
            <a:extLst>
              <a:ext uri="{FF2B5EF4-FFF2-40B4-BE49-F238E27FC236}">
                <a16:creationId xmlns:a16="http://schemas.microsoft.com/office/drawing/2014/main" xmlns="" id="{BB44773B-0CF6-4740-819F-E079793B99AA}"/>
              </a:ext>
            </a:extLst>
          </p:cNvPr>
          <p:cNvSpPr txBox="1"/>
          <p:nvPr/>
        </p:nvSpPr>
        <p:spPr>
          <a:xfrm>
            <a:off x="1741067" y="4343576"/>
            <a:ext cx="4879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Maiandra GD" panose="020E0502030308020204" pitchFamily="34" charset="77"/>
              </a:rPr>
              <a:t>CCA</a:t>
            </a:r>
            <a:endParaRPr lang="it-IT" b="1" dirty="0">
              <a:solidFill>
                <a:schemeClr val="bg1"/>
              </a:solidFill>
              <a:latin typeface="Maiandra GD" panose="020E0502030308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7576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xmlns="" id="{340BDB4B-2665-444D-90AF-DD24E4F46096}"/>
              </a:ext>
            </a:extLst>
          </p:cNvPr>
          <p:cNvSpPr txBox="1">
            <a:spLocks/>
          </p:cNvSpPr>
          <p:nvPr/>
        </p:nvSpPr>
        <p:spPr>
          <a:xfrm>
            <a:off x="838200" y="12528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err="1" smtClean="0">
                <a:latin typeface="Maiandra GD" panose="020E0502030308020204" pitchFamily="34" charset="77"/>
              </a:rPr>
              <a:t>Even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simpler</a:t>
            </a:r>
            <a:r>
              <a:rPr lang="it-IT" dirty="0" smtClean="0">
                <a:latin typeface="Maiandra GD" panose="020E0502030308020204" pitchFamily="34" charset="77"/>
              </a:rPr>
              <a:t> take home </a:t>
            </a:r>
            <a:r>
              <a:rPr lang="it-IT" dirty="0" err="1" smtClean="0">
                <a:latin typeface="Maiandra GD" panose="020E0502030308020204" pitchFamily="34" charset="77"/>
              </a:rPr>
              <a:t>message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11" name="CasellaDiTesto 9">
            <a:extLst>
              <a:ext uri="{FF2B5EF4-FFF2-40B4-BE49-F238E27FC236}">
                <a16:creationId xmlns:a16="http://schemas.microsoft.com/office/drawing/2014/main" xmlns="" id="{BB44773B-0CF6-4740-819F-E079793B99AA}"/>
              </a:ext>
            </a:extLst>
          </p:cNvPr>
          <p:cNvSpPr txBox="1"/>
          <p:nvPr/>
        </p:nvSpPr>
        <p:spPr>
          <a:xfrm>
            <a:off x="1741067" y="4343576"/>
            <a:ext cx="4879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Maiandra GD" panose="020E0502030308020204" pitchFamily="34" charset="77"/>
              </a:rPr>
              <a:t>CCA</a:t>
            </a:r>
            <a:endParaRPr lang="it-IT" b="1" dirty="0">
              <a:solidFill>
                <a:schemeClr val="bg1"/>
              </a:solidFill>
              <a:latin typeface="Maiandra GD" panose="020E0502030308020204" pitchFamily="34" charset="77"/>
            </a:endParaRPr>
          </a:p>
        </p:txBody>
      </p:sp>
      <p:sp>
        <p:nvSpPr>
          <p:cNvPr id="9" name="Segnaposto contenuto 3">
            <a:extLst>
              <a:ext uri="{FF2B5EF4-FFF2-40B4-BE49-F238E27FC236}">
                <a16:creationId xmlns:a16="http://schemas.microsoft.com/office/drawing/2014/main" xmlns="" id="{9086C1E7-EFE8-5E46-B5EA-C35510EE0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90469" y="4031627"/>
            <a:ext cx="8866002" cy="236917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dirty="0" smtClean="0">
                <a:latin typeface="Maiandra GD" panose="020E0502030308020204" pitchFamily="34" charset="77"/>
              </a:rPr>
              <a:t> </a:t>
            </a:r>
            <a:endParaRPr lang="it-IT" dirty="0">
              <a:latin typeface="Maiandra GD" panose="020E0502030308020204" pitchFamily="34" charset="77"/>
            </a:endParaRPr>
          </a:p>
          <a:p>
            <a:pPr marL="0" indent="0">
              <a:buNone/>
            </a:pPr>
            <a:r>
              <a:rPr lang="it-IT" dirty="0" smtClean="0">
                <a:latin typeface="Maiandra GD" panose="020E0502030308020204" pitchFamily="34" charset="77"/>
              </a:rPr>
              <a:t>WE NEED DATA</a:t>
            </a:r>
          </a:p>
          <a:p>
            <a:pPr marL="0" indent="0">
              <a:buNone/>
            </a:pPr>
            <a:r>
              <a:rPr lang="it-IT" dirty="0" smtClean="0">
                <a:latin typeface="Maiandra GD" panose="020E0502030308020204" pitchFamily="34" charset="77"/>
              </a:rPr>
              <a:t>X-GAP, </a:t>
            </a:r>
            <a:r>
              <a:rPr lang="it-IT" dirty="0" err="1" smtClean="0">
                <a:latin typeface="Maiandra GD" panose="020E0502030308020204" pitchFamily="34" charset="77"/>
              </a:rPr>
              <a:t>eROSITA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survey</a:t>
            </a:r>
            <a:r>
              <a:rPr lang="it-IT" dirty="0" smtClean="0">
                <a:latin typeface="Maiandra GD" panose="020E0502030308020204" pitchFamily="34" charset="77"/>
              </a:rPr>
              <a:t>, </a:t>
            </a:r>
            <a:r>
              <a:rPr lang="it-IT" dirty="0" err="1" smtClean="0">
                <a:latin typeface="Maiandra GD" panose="020E0502030308020204" pitchFamily="34" charset="77"/>
              </a:rPr>
              <a:t>eROSITA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pointed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observations</a:t>
            </a:r>
            <a:r>
              <a:rPr lang="it-IT" dirty="0" smtClean="0">
                <a:latin typeface="Maiandra GD" panose="020E0502030308020204" pitchFamily="34" charset="77"/>
              </a:rPr>
              <a:t>, XRISM for </a:t>
            </a:r>
            <a:r>
              <a:rPr lang="it-IT" dirty="0" err="1" smtClean="0">
                <a:latin typeface="Maiandra GD" panose="020E0502030308020204" pitchFamily="34" charset="77"/>
              </a:rPr>
              <a:t>calorimeter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spectra</a:t>
            </a:r>
            <a:r>
              <a:rPr lang="it-IT" dirty="0" smtClean="0">
                <a:latin typeface="Maiandra GD" panose="020E0502030308020204" pitchFamily="34" charset="77"/>
              </a:rPr>
              <a:t> of the Fe-L </a:t>
            </a:r>
            <a:r>
              <a:rPr lang="it-IT" dirty="0" err="1" smtClean="0">
                <a:latin typeface="Maiandra GD" panose="020E0502030308020204" pitchFamily="34" charset="77"/>
              </a:rPr>
              <a:t>dominated</a:t>
            </a:r>
            <a:r>
              <a:rPr lang="it-IT" dirty="0" smtClean="0">
                <a:latin typeface="Maiandra GD" panose="020E0502030308020204" pitchFamily="34" charset="77"/>
              </a:rPr>
              <a:t> regime, </a:t>
            </a:r>
            <a:r>
              <a:rPr lang="it-IT" dirty="0" err="1" smtClean="0">
                <a:latin typeface="Maiandra GD" panose="020E0502030308020204" pitchFamily="34" charset="77"/>
              </a:rPr>
              <a:t>however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we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really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need</a:t>
            </a:r>
            <a:r>
              <a:rPr lang="it-IT" dirty="0" smtClean="0">
                <a:latin typeface="Maiandra GD" panose="020E0502030308020204" pitchFamily="34" charset="77"/>
              </a:rPr>
              <a:t> a high </a:t>
            </a:r>
            <a:r>
              <a:rPr lang="it-IT" dirty="0" err="1" smtClean="0">
                <a:latin typeface="Maiandra GD" panose="020E0502030308020204" pitchFamily="34" charset="77"/>
              </a:rPr>
              <a:t>effective</a:t>
            </a:r>
            <a:r>
              <a:rPr lang="it-IT" dirty="0" smtClean="0">
                <a:latin typeface="Maiandra GD" panose="020E0502030308020204" pitchFamily="34" charset="77"/>
              </a:rPr>
              <a:t> area, high </a:t>
            </a:r>
            <a:r>
              <a:rPr lang="it-IT" dirty="0" err="1" smtClean="0">
                <a:latin typeface="Maiandra GD" panose="020E0502030308020204" pitchFamily="34" charset="77"/>
              </a:rPr>
              <a:t>spectral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resolution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observatory</a:t>
            </a:r>
            <a:endParaRPr lang="it-IT" dirty="0">
              <a:latin typeface="Maiandra GD" panose="020E0502030308020204" pitchFamily="34" charset="77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469" y="828023"/>
            <a:ext cx="8113072" cy="336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8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9086C1E7-EFE8-5E46-B5EA-C35510EE0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961" y="5659741"/>
            <a:ext cx="11752288" cy="16684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Problem</a:t>
            </a:r>
            <a:r>
              <a:rPr lang="it-IT" dirty="0" smtClean="0">
                <a:latin typeface="Maiandra GD" panose="020E0502030308020204" pitchFamily="34" charset="77"/>
              </a:rPr>
              <a:t> of the </a:t>
            </a:r>
            <a:r>
              <a:rPr lang="it-IT" dirty="0" err="1" smtClean="0">
                <a:latin typeface="Maiandra GD" panose="020E0502030308020204" pitchFamily="34" charset="77"/>
              </a:rPr>
              <a:t>spatial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broadening</a:t>
            </a:r>
            <a:r>
              <a:rPr lang="it-IT" dirty="0" smtClean="0">
                <a:latin typeface="Maiandra GD" panose="020E0502030308020204" pitchFamily="34" charset="77"/>
              </a:rPr>
              <a:t>, </a:t>
            </a:r>
            <a:r>
              <a:rPr lang="it-IT" dirty="0" err="1" smtClean="0">
                <a:latin typeface="Maiandra GD" panose="020E0502030308020204" pitchFamily="34" charset="77"/>
              </a:rPr>
              <a:t>better</a:t>
            </a:r>
            <a:r>
              <a:rPr lang="it-IT" dirty="0" smtClean="0">
                <a:latin typeface="Maiandra GD" panose="020E0502030308020204" pitchFamily="34" charset="77"/>
              </a:rPr>
              <a:t> for </a:t>
            </a:r>
            <a:r>
              <a:rPr lang="it-IT" dirty="0" err="1" smtClean="0">
                <a:latin typeface="Maiandra GD" panose="020E0502030308020204" pitchFamily="34" charset="77"/>
              </a:rPr>
              <a:t>doing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ratios</a:t>
            </a:r>
            <a:r>
              <a:rPr lang="it-IT" dirty="0" smtClean="0">
                <a:latin typeface="Maiandra GD" panose="020E0502030308020204" pitchFamily="34" charset="77"/>
              </a:rPr>
              <a:t> of </a:t>
            </a:r>
            <a:r>
              <a:rPr lang="it-IT" dirty="0" err="1" smtClean="0">
                <a:latin typeface="Maiandra GD" panose="020E0502030308020204" pitchFamily="34" charset="77"/>
              </a:rPr>
              <a:t>elements</a:t>
            </a:r>
            <a:r>
              <a:rPr lang="it-IT" dirty="0" smtClean="0">
                <a:latin typeface="Maiandra GD" panose="020E0502030308020204" pitchFamily="34" charset="77"/>
              </a:rPr>
              <a:t>. </a:t>
            </a:r>
            <a:r>
              <a:rPr lang="it-IT" dirty="0" err="1" smtClean="0">
                <a:latin typeface="Maiandra GD" panose="020E0502030308020204" pitchFamily="34" charset="77"/>
              </a:rPr>
              <a:t>N</a:t>
            </a:r>
            <a:r>
              <a:rPr lang="it-IT" dirty="0" smtClean="0">
                <a:latin typeface="Maiandra GD" panose="020E0502030308020204" pitchFamily="34" charset="77"/>
              </a:rPr>
              <a:t>/Fe </a:t>
            </a:r>
            <a:r>
              <a:rPr lang="it-IT" dirty="0" err="1" smtClean="0">
                <a:latin typeface="Maiandra GD" panose="020E0502030308020204" pitchFamily="34" charset="77"/>
              </a:rPr>
              <a:t>found</a:t>
            </a:r>
            <a:r>
              <a:rPr lang="it-IT" dirty="0" smtClean="0">
                <a:latin typeface="Maiandra GD" panose="020E0502030308020204" pitchFamily="34" charset="77"/>
              </a:rPr>
              <a:t> in 3 </a:t>
            </a:r>
            <a:r>
              <a:rPr lang="it-IT" dirty="0" err="1" smtClean="0">
                <a:latin typeface="Maiandra GD" panose="020E0502030308020204" pitchFamily="34" charset="77"/>
              </a:rPr>
              <a:t>groups</a:t>
            </a:r>
            <a:r>
              <a:rPr lang="it-IT" dirty="0" smtClean="0">
                <a:latin typeface="Maiandra GD" panose="020E0502030308020204" pitchFamily="34" charset="77"/>
              </a:rPr>
              <a:t> (and 3 </a:t>
            </a:r>
            <a:r>
              <a:rPr lang="it-IT" dirty="0" err="1" smtClean="0">
                <a:latin typeface="Maiandra GD" panose="020E0502030308020204" pitchFamily="34" charset="77"/>
              </a:rPr>
              <a:t>ellipticals</a:t>
            </a:r>
            <a:r>
              <a:rPr lang="it-IT" dirty="0" smtClean="0">
                <a:latin typeface="Maiandra GD" panose="020E0502030308020204" pitchFamily="34" charset="77"/>
              </a:rPr>
              <a:t>) </a:t>
            </a:r>
            <a:r>
              <a:rPr lang="it-IT" dirty="0" err="1" smtClean="0">
                <a:latin typeface="Maiandra GD" panose="020E0502030308020204" pitchFamily="34" charset="77"/>
              </a:rPr>
              <a:t>is</a:t>
            </a:r>
            <a:r>
              <a:rPr lang="it-IT" dirty="0" smtClean="0">
                <a:latin typeface="Maiandra GD" panose="020E0502030308020204" pitchFamily="34" charset="77"/>
              </a:rPr>
              <a:t> super-solar </a:t>
            </a:r>
            <a:r>
              <a:rPr lang="it-IT" dirty="0" err="1" smtClean="0">
                <a:latin typeface="Maiandra GD" panose="020E0502030308020204" pitchFamily="34" charset="77"/>
              </a:rPr>
              <a:t>pointing</a:t>
            </a:r>
            <a:r>
              <a:rPr lang="it-IT" dirty="0" smtClean="0">
                <a:latin typeface="Maiandra GD" panose="020E0502030308020204" pitchFamily="34" charset="77"/>
              </a:rPr>
              <a:t> to </a:t>
            </a:r>
            <a:r>
              <a:rPr lang="it-IT" dirty="0" err="1" smtClean="0">
                <a:latin typeface="Maiandra GD" panose="020E0502030308020204" pitchFamily="34" charset="77"/>
              </a:rPr>
              <a:t>enrichment</a:t>
            </a:r>
            <a:r>
              <a:rPr lang="it-IT" dirty="0" smtClean="0">
                <a:latin typeface="Maiandra GD" panose="020E0502030308020204" pitchFamily="34" charset="77"/>
              </a:rPr>
              <a:t> from </a:t>
            </a:r>
            <a:r>
              <a:rPr lang="it-IT" dirty="0">
                <a:latin typeface="Maiandra GD" panose="020E0502030308020204" pitchFamily="34" charset="77"/>
              </a:rPr>
              <a:t>A</a:t>
            </a:r>
            <a:r>
              <a:rPr lang="it-IT" dirty="0" smtClean="0">
                <a:latin typeface="Maiandra GD" panose="020E0502030308020204" pitchFamily="34" charset="77"/>
              </a:rPr>
              <a:t>GB </a:t>
            </a:r>
            <a:r>
              <a:rPr lang="it-IT" dirty="0" err="1" smtClean="0">
                <a:latin typeface="Maiandra GD" panose="020E0502030308020204" pitchFamily="34" charset="77"/>
              </a:rPr>
              <a:t>stars</a:t>
            </a:r>
            <a:r>
              <a:rPr lang="it-IT" dirty="0" smtClean="0">
                <a:latin typeface="Maiandra GD" panose="020E0502030308020204" pitchFamily="34" charset="77"/>
              </a:rPr>
              <a:t>. </a:t>
            </a:r>
            <a:r>
              <a:rPr lang="it-IT" dirty="0" err="1" smtClean="0">
                <a:latin typeface="Maiandra GD" panose="020E0502030308020204" pitchFamily="34" charset="77"/>
              </a:rPr>
              <a:t>Detection</a:t>
            </a:r>
            <a:r>
              <a:rPr lang="it-IT" dirty="0" smtClean="0">
                <a:latin typeface="Maiandra GD" panose="020E0502030308020204" pitchFamily="34" charset="77"/>
              </a:rPr>
              <a:t> of O VII and C VI. O/Fe </a:t>
            </a:r>
            <a:r>
              <a:rPr lang="it-IT" dirty="0" err="1" smtClean="0">
                <a:latin typeface="Maiandra GD" panose="020E0502030308020204" pitchFamily="34" charset="77"/>
              </a:rPr>
              <a:t>constant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at</a:t>
            </a:r>
            <a:r>
              <a:rPr lang="it-IT" dirty="0" smtClean="0">
                <a:latin typeface="Maiandra GD" panose="020E0502030308020204" pitchFamily="34" charset="77"/>
              </a:rPr>
              <a:t> solar </a:t>
            </a:r>
            <a:r>
              <a:rPr lang="it-IT" dirty="0" err="1" smtClean="0">
                <a:latin typeface="Maiandra GD" panose="020E0502030308020204" pitchFamily="34" charset="77"/>
              </a:rPr>
              <a:t>values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xmlns="" id="{340BDB4B-2665-444D-90AF-DD24E4F46096}"/>
              </a:ext>
            </a:extLst>
          </p:cNvPr>
          <p:cNvSpPr txBox="1">
            <a:spLocks/>
          </p:cNvSpPr>
          <p:nvPr/>
        </p:nvSpPr>
        <p:spPr>
          <a:xfrm>
            <a:off x="838200" y="12528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smtClean="0">
                <a:latin typeface="Maiandra GD" panose="020E0502030308020204" pitchFamily="34" charset="77"/>
              </a:rPr>
              <a:t>The RGS </a:t>
            </a:r>
            <a:r>
              <a:rPr lang="it-IT" dirty="0" err="1" smtClean="0">
                <a:latin typeface="Maiandra GD" panose="020E0502030308020204" pitchFamily="34" charset="77"/>
              </a:rPr>
              <a:t>results</a:t>
            </a:r>
            <a:endParaRPr lang="it-IT" dirty="0">
              <a:latin typeface="Maiandra GD" panose="020E0502030308020204" pitchFamily="34" charset="77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02236" y="788067"/>
            <a:ext cx="4879430" cy="4668354"/>
            <a:chOff x="651941" y="788066"/>
            <a:chExt cx="5129784" cy="492426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920" y="788066"/>
              <a:ext cx="5087805" cy="4924269"/>
            </a:xfrm>
            <a:prstGeom prst="rect">
              <a:avLst/>
            </a:prstGeom>
          </p:spPr>
        </p:pic>
        <p:sp>
          <p:nvSpPr>
            <p:cNvPr id="6" name="CasellaDiTesto 9">
              <a:extLst>
                <a:ext uri="{FF2B5EF4-FFF2-40B4-BE49-F238E27FC236}">
                  <a16:creationId xmlns:a16="http://schemas.microsoft.com/office/drawing/2014/main" xmlns="" id="{BB44773B-0CF6-4740-819F-E079793B99AA}"/>
                </a:ext>
              </a:extLst>
            </p:cNvPr>
            <p:cNvSpPr txBox="1"/>
            <p:nvPr/>
          </p:nvSpPr>
          <p:spPr>
            <a:xfrm>
              <a:off x="651941" y="5343003"/>
              <a:ext cx="51297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schemeClr val="bg1"/>
                  </a:solidFill>
                  <a:latin typeface="Maiandra GD" panose="020E0502030308020204" pitchFamily="34" charset="77"/>
                </a:rPr>
                <a:t>Mao+19</a:t>
              </a:r>
              <a:endParaRPr lang="it-IT" dirty="0">
                <a:solidFill>
                  <a:schemeClr val="bg1"/>
                </a:solidFill>
                <a:latin typeface="Maiandra GD" panose="020E0502030308020204" pitchFamily="34" charset="77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064" y="788066"/>
            <a:ext cx="6749936" cy="2783050"/>
          </a:xfrm>
          <a:prstGeom prst="rect">
            <a:avLst/>
          </a:prstGeom>
        </p:spPr>
      </p:pic>
      <p:sp>
        <p:nvSpPr>
          <p:cNvPr id="11" name="CasellaDiTesto 9">
            <a:extLst>
              <a:ext uri="{FF2B5EF4-FFF2-40B4-BE49-F238E27FC236}">
                <a16:creationId xmlns:a16="http://schemas.microsoft.com/office/drawing/2014/main" xmlns="" id="{BB44773B-0CF6-4740-819F-E079793B99AA}"/>
              </a:ext>
            </a:extLst>
          </p:cNvPr>
          <p:cNvSpPr txBox="1"/>
          <p:nvPr/>
        </p:nvSpPr>
        <p:spPr>
          <a:xfrm>
            <a:off x="9208008" y="938393"/>
            <a:ext cx="5129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  <a:latin typeface="Maiandra GD" panose="020E0502030308020204" pitchFamily="34" charset="77"/>
              </a:rPr>
              <a:t>Sanders</a:t>
            </a:r>
            <a:r>
              <a:rPr lang="it-IT" dirty="0" smtClean="0">
                <a:solidFill>
                  <a:schemeClr val="bg1"/>
                </a:solidFill>
                <a:latin typeface="Maiandra GD" panose="020E0502030308020204" pitchFamily="34" charset="77"/>
              </a:rPr>
              <a:t> &amp; Fabian 11</a:t>
            </a:r>
            <a:endParaRPr lang="it-IT" dirty="0">
              <a:solidFill>
                <a:schemeClr val="bg1"/>
              </a:solidFill>
              <a:latin typeface="Maiandra GD" panose="020E0502030308020204" pitchFamily="34" charset="77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566" y="3602733"/>
            <a:ext cx="2871673" cy="2059030"/>
          </a:xfrm>
          <a:prstGeom prst="rect">
            <a:avLst/>
          </a:prstGeom>
        </p:spPr>
      </p:pic>
      <p:sp>
        <p:nvSpPr>
          <p:cNvPr id="13" name="CasellaDiTesto 9">
            <a:extLst>
              <a:ext uri="{FF2B5EF4-FFF2-40B4-BE49-F238E27FC236}">
                <a16:creationId xmlns:a16="http://schemas.microsoft.com/office/drawing/2014/main" xmlns="" id="{BB44773B-0CF6-4740-819F-E079793B99AA}"/>
              </a:ext>
            </a:extLst>
          </p:cNvPr>
          <p:cNvSpPr txBox="1"/>
          <p:nvPr/>
        </p:nvSpPr>
        <p:spPr>
          <a:xfrm>
            <a:off x="7576578" y="3624006"/>
            <a:ext cx="5129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latin typeface="Maiandra GD" panose="020E0502030308020204" pitchFamily="34" charset="77"/>
              </a:rPr>
              <a:t>de Plaa+17  </a:t>
            </a:r>
            <a:endParaRPr lang="it-IT" dirty="0">
              <a:solidFill>
                <a:schemeClr val="bg1"/>
              </a:solidFill>
              <a:latin typeface="Maiandra GD" panose="020E0502030308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13631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9086C1E7-EFE8-5E46-B5EA-C35510EE0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5458971"/>
            <a:ext cx="11859896" cy="12847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>
                <a:latin typeface="Maiandra GD" panose="020E0502030308020204" pitchFamily="34" charset="77"/>
              </a:rPr>
              <a:t> The </a:t>
            </a:r>
            <a:r>
              <a:rPr lang="it-IT" dirty="0" err="1" smtClean="0">
                <a:latin typeface="Maiandra GD" panose="020E0502030308020204" pitchFamily="34" charset="77"/>
              </a:rPr>
              <a:t>current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uncertain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Athena</a:t>
            </a:r>
            <a:r>
              <a:rPr lang="it-IT" dirty="0" smtClean="0">
                <a:latin typeface="Maiandra GD" panose="020E0502030308020204" pitchFamily="34" charset="77"/>
              </a:rPr>
              <a:t> situation </a:t>
            </a:r>
            <a:r>
              <a:rPr lang="it-IT" dirty="0" err="1" smtClean="0">
                <a:latin typeface="Maiandra GD" panose="020E0502030308020204" pitchFamily="34" charset="77"/>
              </a:rPr>
              <a:t>should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not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make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us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forget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that</a:t>
            </a:r>
            <a:r>
              <a:rPr lang="it-IT" dirty="0" smtClean="0">
                <a:latin typeface="Maiandra GD" panose="020E0502030308020204" pitchFamily="34" charset="77"/>
              </a:rPr>
              <a:t> the </a:t>
            </a:r>
            <a:r>
              <a:rPr lang="it-IT" dirty="0" err="1" smtClean="0">
                <a:latin typeface="Maiandra GD" panose="020E0502030308020204" pitchFamily="34" charset="77"/>
              </a:rPr>
              <a:t>launch</a:t>
            </a:r>
            <a:r>
              <a:rPr lang="it-IT" dirty="0" smtClean="0">
                <a:latin typeface="Maiandra GD" panose="020E0502030308020204" pitchFamily="34" charset="77"/>
              </a:rPr>
              <a:t> of the </a:t>
            </a:r>
            <a:r>
              <a:rPr lang="it-IT" dirty="0" err="1" smtClean="0">
                <a:latin typeface="Maiandra GD" panose="020E0502030308020204" pitchFamily="34" charset="77"/>
              </a:rPr>
              <a:t>calorimeter</a:t>
            </a:r>
            <a:r>
              <a:rPr lang="it-IT" dirty="0" smtClean="0">
                <a:latin typeface="Maiandra GD" panose="020E0502030308020204" pitchFamily="34" charset="77"/>
              </a:rPr>
              <a:t> on XRISM </a:t>
            </a:r>
            <a:r>
              <a:rPr lang="it-IT" dirty="0" err="1" smtClean="0">
                <a:latin typeface="Maiandra GD" panose="020E0502030308020204" pitchFamily="34" charset="77"/>
              </a:rPr>
              <a:t>will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provide</a:t>
            </a:r>
            <a:r>
              <a:rPr lang="it-IT" dirty="0" smtClean="0">
                <a:latin typeface="Maiandra GD" panose="020E0502030308020204" pitchFamily="34" charset="77"/>
              </a:rPr>
              <a:t> a </a:t>
            </a:r>
            <a:r>
              <a:rPr lang="it-IT" dirty="0" err="1" smtClean="0">
                <a:latin typeface="Maiandra GD" panose="020E0502030308020204" pitchFamily="34" charset="77"/>
              </a:rPr>
              <a:t>giant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leap</a:t>
            </a:r>
            <a:r>
              <a:rPr lang="it-IT" dirty="0" smtClean="0">
                <a:latin typeface="Maiandra GD" panose="020E0502030308020204" pitchFamily="34" charset="77"/>
              </a:rPr>
              <a:t> in </a:t>
            </a:r>
            <a:r>
              <a:rPr lang="it-IT" dirty="0" err="1" smtClean="0">
                <a:latin typeface="Maiandra GD" panose="020E0502030308020204" pitchFamily="34" charset="77"/>
              </a:rPr>
              <a:t>our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understanding</a:t>
            </a:r>
            <a:r>
              <a:rPr lang="it-IT" dirty="0" smtClean="0">
                <a:latin typeface="Maiandra GD" panose="020E0502030308020204" pitchFamily="34" charset="77"/>
              </a:rPr>
              <a:t> of </a:t>
            </a:r>
            <a:r>
              <a:rPr lang="it-IT" dirty="0" err="1" smtClean="0">
                <a:latin typeface="Maiandra GD" panose="020E0502030308020204" pitchFamily="34" charset="77"/>
              </a:rPr>
              <a:t>abundances</a:t>
            </a:r>
            <a:r>
              <a:rPr lang="it-IT" dirty="0" smtClean="0">
                <a:latin typeface="Maiandra GD" panose="020E0502030308020204" pitchFamily="34" charset="77"/>
              </a:rPr>
              <a:t> in the </a:t>
            </a:r>
            <a:r>
              <a:rPr lang="it-IT" dirty="0" err="1" smtClean="0">
                <a:latin typeface="Maiandra GD" panose="020E0502030308020204" pitchFamily="34" charset="77"/>
              </a:rPr>
              <a:t>IGrM</a:t>
            </a:r>
            <a:r>
              <a:rPr lang="it-IT" dirty="0" smtClean="0">
                <a:latin typeface="Maiandra GD" panose="020E0502030308020204" pitchFamily="34" charset="77"/>
              </a:rPr>
              <a:t>  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xmlns="" id="{340BDB4B-2665-444D-90AF-DD24E4F46096}"/>
              </a:ext>
            </a:extLst>
          </p:cNvPr>
          <p:cNvSpPr txBox="1">
            <a:spLocks/>
          </p:cNvSpPr>
          <p:nvPr/>
        </p:nvSpPr>
        <p:spPr>
          <a:xfrm>
            <a:off x="838200" y="12528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smtClean="0">
                <a:latin typeface="Maiandra GD" panose="020E0502030308020204" pitchFamily="34" charset="77"/>
              </a:rPr>
              <a:t>XRISM OUTLOOK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11" name="CasellaDiTesto 9">
            <a:extLst>
              <a:ext uri="{FF2B5EF4-FFF2-40B4-BE49-F238E27FC236}">
                <a16:creationId xmlns:a16="http://schemas.microsoft.com/office/drawing/2014/main" xmlns="" id="{BB44773B-0CF6-4740-819F-E079793B99AA}"/>
              </a:ext>
            </a:extLst>
          </p:cNvPr>
          <p:cNvSpPr txBox="1"/>
          <p:nvPr/>
        </p:nvSpPr>
        <p:spPr>
          <a:xfrm>
            <a:off x="1708409" y="4615113"/>
            <a:ext cx="4879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Maiandra GD" panose="020E0502030308020204" pitchFamily="34" charset="77"/>
              </a:rPr>
              <a:t>CCA</a:t>
            </a:r>
            <a:endParaRPr lang="it-IT" b="1" dirty="0">
              <a:solidFill>
                <a:schemeClr val="bg1"/>
              </a:solidFill>
              <a:latin typeface="Maiandra GD" panose="020E0502030308020204" pitchFamily="34" charset="7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490" y="850955"/>
            <a:ext cx="6870679" cy="460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15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xmlns="" id="{809F6B88-B155-944D-AF80-8C3C9AA738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59" y="1586143"/>
            <a:ext cx="10079132" cy="3408937"/>
          </a:xfr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9086C1E7-EFE8-5E46-B5EA-C35510EE0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5878292"/>
            <a:ext cx="11887200" cy="4363666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>
                <a:latin typeface="Maiandra GD" panose="020E0502030308020204" pitchFamily="34" charset="77"/>
              </a:rPr>
              <a:t>The </a:t>
            </a:r>
            <a:r>
              <a:rPr lang="it-IT" dirty="0" err="1" smtClean="0">
                <a:latin typeface="Maiandra GD" panose="020E0502030308020204" pitchFamily="34" charset="77"/>
              </a:rPr>
              <a:t>measurement</a:t>
            </a:r>
            <a:r>
              <a:rPr lang="it-IT" dirty="0" smtClean="0">
                <a:latin typeface="Maiandra GD" panose="020E0502030308020204" pitchFamily="34" charset="77"/>
              </a:rPr>
              <a:t> of the </a:t>
            </a:r>
            <a:r>
              <a:rPr lang="it-IT" dirty="0" err="1" smtClean="0">
                <a:latin typeface="Maiandra GD" panose="020E0502030308020204" pitchFamily="34" charset="77"/>
              </a:rPr>
              <a:t>density</a:t>
            </a:r>
            <a:r>
              <a:rPr lang="it-IT" dirty="0" smtClean="0">
                <a:latin typeface="Maiandra GD" panose="020E0502030308020204" pitchFamily="34" charset="77"/>
              </a:rPr>
              <a:t>, </a:t>
            </a:r>
            <a:r>
              <a:rPr lang="it-IT" dirty="0" err="1" smtClean="0">
                <a:latin typeface="Maiandra GD" panose="020E0502030308020204" pitchFamily="34" charset="77"/>
              </a:rPr>
              <a:t>scaling</a:t>
            </a:r>
            <a:r>
              <a:rPr lang="it-IT" dirty="0" smtClean="0">
                <a:latin typeface="Maiandra GD" panose="020E0502030308020204" pitchFamily="34" charset="77"/>
              </a:rPr>
              <a:t> relations in the soft band are </a:t>
            </a:r>
            <a:r>
              <a:rPr lang="it-IT" dirty="0" err="1" smtClean="0">
                <a:latin typeface="Maiandra GD" panose="020E0502030308020204" pitchFamily="34" charset="77"/>
              </a:rPr>
              <a:t>crucially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dependent</a:t>
            </a:r>
            <a:r>
              <a:rPr lang="it-IT" dirty="0" smtClean="0">
                <a:latin typeface="Maiandra GD" panose="020E0502030308020204" pitchFamily="34" charset="77"/>
              </a:rPr>
              <a:t> on the </a:t>
            </a:r>
            <a:r>
              <a:rPr lang="it-IT" dirty="0" err="1" smtClean="0">
                <a:latin typeface="Maiandra GD" panose="020E0502030308020204" pitchFamily="34" charset="77"/>
              </a:rPr>
              <a:t>abundance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xmlns="" id="{340BDB4B-2665-444D-90AF-DD24E4F4609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err="1" smtClean="0">
                <a:latin typeface="Maiandra GD" panose="020E0502030308020204" pitchFamily="34" charset="77"/>
              </a:rPr>
              <a:t>Measuring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abundances</a:t>
            </a:r>
            <a:r>
              <a:rPr lang="it-IT" dirty="0" smtClean="0">
                <a:latin typeface="Maiandra GD" panose="020E0502030308020204" pitchFamily="34" charset="77"/>
              </a:rPr>
              <a:t> in the </a:t>
            </a:r>
            <a:r>
              <a:rPr lang="it-IT" dirty="0" err="1" smtClean="0">
                <a:latin typeface="Maiandra GD" panose="020E0502030308020204" pitchFamily="34" charset="77"/>
              </a:rPr>
              <a:t>IGrM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BB44773B-0CF6-4740-819F-E079793B99AA}"/>
              </a:ext>
            </a:extLst>
          </p:cNvPr>
          <p:cNvSpPr txBox="1"/>
          <p:nvPr/>
        </p:nvSpPr>
        <p:spPr>
          <a:xfrm>
            <a:off x="10484791" y="2450042"/>
            <a:ext cx="2564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Maiandra GD" panose="020E0502030308020204" pitchFamily="34" charset="77"/>
              </a:rPr>
              <a:t>Lovisari+21</a:t>
            </a:r>
            <a:endParaRPr lang="it-IT" sz="2400" dirty="0">
              <a:latin typeface="Maiandra GD" panose="020E0502030308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88077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xmlns="" id="{340BDB4B-2665-444D-90AF-DD24E4F46096}"/>
              </a:ext>
            </a:extLst>
          </p:cNvPr>
          <p:cNvSpPr txBox="1">
            <a:spLocks/>
          </p:cNvSpPr>
          <p:nvPr/>
        </p:nvSpPr>
        <p:spPr>
          <a:xfrm>
            <a:off x="838200" y="12528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smtClean="0">
                <a:latin typeface="Maiandra GD" panose="020E0502030308020204" pitchFamily="34" charset="77"/>
              </a:rPr>
              <a:t>An </a:t>
            </a:r>
            <a:r>
              <a:rPr lang="it-IT" dirty="0" err="1" smtClean="0">
                <a:latin typeface="Maiandra GD" panose="020E0502030308020204" pitchFamily="34" charset="77"/>
              </a:rPr>
              <a:t>example</a:t>
            </a:r>
            <a:r>
              <a:rPr lang="it-IT" dirty="0" smtClean="0">
                <a:latin typeface="Maiandra GD" panose="020E0502030308020204" pitchFamily="34" charset="77"/>
              </a:rPr>
              <a:t> of NCC </a:t>
            </a:r>
            <a:r>
              <a:rPr lang="it-IT" dirty="0" err="1" smtClean="0">
                <a:latin typeface="Maiandra GD" panose="020E0502030308020204" pitchFamily="34" charset="77"/>
              </a:rPr>
              <a:t>group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11" name="CasellaDiTesto 9">
            <a:extLst>
              <a:ext uri="{FF2B5EF4-FFF2-40B4-BE49-F238E27FC236}">
                <a16:creationId xmlns:a16="http://schemas.microsoft.com/office/drawing/2014/main" xmlns="" id="{BB44773B-0CF6-4740-819F-E079793B99AA}"/>
              </a:ext>
            </a:extLst>
          </p:cNvPr>
          <p:cNvSpPr txBox="1"/>
          <p:nvPr/>
        </p:nvSpPr>
        <p:spPr>
          <a:xfrm>
            <a:off x="1708409" y="4615113"/>
            <a:ext cx="4879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Maiandra GD" panose="020E0502030308020204" pitchFamily="34" charset="77"/>
              </a:rPr>
              <a:t>CCA</a:t>
            </a:r>
            <a:endParaRPr lang="it-IT" b="1" dirty="0">
              <a:solidFill>
                <a:schemeClr val="bg1"/>
              </a:solidFill>
              <a:latin typeface="Maiandra GD" panose="020E0502030308020204" pitchFamily="34" charset="7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80" y="1028701"/>
            <a:ext cx="9449484" cy="4163786"/>
          </a:xfrm>
          <a:prstGeom prst="rect">
            <a:avLst/>
          </a:prstGeom>
        </p:spPr>
      </p:pic>
      <p:sp>
        <p:nvSpPr>
          <p:cNvPr id="8" name="CasellaDiTesto 9">
            <a:extLst>
              <a:ext uri="{FF2B5EF4-FFF2-40B4-BE49-F238E27FC236}">
                <a16:creationId xmlns:a16="http://schemas.microsoft.com/office/drawing/2014/main" xmlns="" id="{BB44773B-0CF6-4740-819F-E079793B99AA}"/>
              </a:ext>
            </a:extLst>
          </p:cNvPr>
          <p:cNvSpPr txBox="1"/>
          <p:nvPr/>
        </p:nvSpPr>
        <p:spPr>
          <a:xfrm>
            <a:off x="8926778" y="5284586"/>
            <a:ext cx="5129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Maiandra GD" panose="020E0502030308020204" pitchFamily="34" charset="77"/>
              </a:rPr>
              <a:t>Machacek+05</a:t>
            </a:r>
            <a:endParaRPr lang="it-IT" dirty="0">
              <a:latin typeface="Maiandra GD" panose="020E0502030308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35394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xmlns="" id="{340BDB4B-2665-444D-90AF-DD24E4F46096}"/>
              </a:ext>
            </a:extLst>
          </p:cNvPr>
          <p:cNvSpPr txBox="1">
            <a:spLocks/>
          </p:cNvSpPr>
          <p:nvPr/>
        </p:nvSpPr>
        <p:spPr>
          <a:xfrm>
            <a:off x="838200" y="12528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smtClean="0">
                <a:latin typeface="Maiandra GD" panose="020E0502030308020204" pitchFamily="34" charset="77"/>
              </a:rPr>
              <a:t>Central </a:t>
            </a:r>
            <a:r>
              <a:rPr lang="it-IT" dirty="0" err="1" smtClean="0">
                <a:latin typeface="Maiandra GD" panose="020E0502030308020204" pitchFamily="34" charset="77"/>
              </a:rPr>
              <a:t>Abundance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Drops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11" name="CasellaDiTesto 9">
            <a:extLst>
              <a:ext uri="{FF2B5EF4-FFF2-40B4-BE49-F238E27FC236}">
                <a16:creationId xmlns:a16="http://schemas.microsoft.com/office/drawing/2014/main" xmlns="" id="{BB44773B-0CF6-4740-819F-E079793B99AA}"/>
              </a:ext>
            </a:extLst>
          </p:cNvPr>
          <p:cNvSpPr txBox="1"/>
          <p:nvPr/>
        </p:nvSpPr>
        <p:spPr>
          <a:xfrm>
            <a:off x="1708409" y="4615113"/>
            <a:ext cx="4879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Maiandra GD" panose="020E0502030308020204" pitchFamily="34" charset="77"/>
              </a:rPr>
              <a:t>CCA</a:t>
            </a:r>
            <a:endParaRPr lang="it-IT" b="1" dirty="0">
              <a:solidFill>
                <a:schemeClr val="bg1"/>
              </a:solidFill>
              <a:latin typeface="Maiandra GD" panose="020E0502030308020204" pitchFamily="34" charset="7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444" y="879038"/>
            <a:ext cx="5887028" cy="4725893"/>
          </a:xfrm>
          <a:prstGeom prst="rect">
            <a:avLst/>
          </a:prstGeom>
        </p:spPr>
      </p:pic>
      <p:sp>
        <p:nvSpPr>
          <p:cNvPr id="8" name="CasellaDiTesto 9">
            <a:extLst>
              <a:ext uri="{FF2B5EF4-FFF2-40B4-BE49-F238E27FC236}">
                <a16:creationId xmlns:a16="http://schemas.microsoft.com/office/drawing/2014/main" xmlns="" id="{BB44773B-0CF6-4740-819F-E079793B99AA}"/>
              </a:ext>
            </a:extLst>
          </p:cNvPr>
          <p:cNvSpPr txBox="1"/>
          <p:nvPr/>
        </p:nvSpPr>
        <p:spPr>
          <a:xfrm>
            <a:off x="8926778" y="5284586"/>
            <a:ext cx="5129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Maiandra GD" panose="020E0502030308020204" pitchFamily="34" charset="77"/>
              </a:rPr>
              <a:t>Liu+19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6" name="Segnaposto contenuto 3">
            <a:extLst>
              <a:ext uri="{FF2B5EF4-FFF2-40B4-BE49-F238E27FC236}">
                <a16:creationId xmlns:a16="http://schemas.microsoft.com/office/drawing/2014/main" xmlns="" id="{9086C1E7-EFE8-5E46-B5EA-C35510EE0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961" y="5604931"/>
            <a:ext cx="11859896" cy="11768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 smtClean="0">
                <a:latin typeface="Maiandra GD" panose="020E0502030308020204" pitchFamily="34" charset="77"/>
              </a:rPr>
              <a:t> Central </a:t>
            </a:r>
            <a:r>
              <a:rPr lang="it-IT" dirty="0" err="1" smtClean="0">
                <a:latin typeface="Maiandra GD" panose="020E0502030308020204" pitchFamily="34" charset="77"/>
              </a:rPr>
              <a:t>abundance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drops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suggested</a:t>
            </a:r>
            <a:r>
              <a:rPr lang="it-IT" dirty="0" smtClean="0">
                <a:latin typeface="Maiandra GD" panose="020E0502030308020204" pitchFamily="34" charset="77"/>
              </a:rPr>
              <a:t> to be </a:t>
            </a:r>
            <a:r>
              <a:rPr lang="it-IT" dirty="0" err="1" smtClean="0">
                <a:latin typeface="Maiandra GD" panose="020E0502030308020204" pitchFamily="34" charset="77"/>
              </a:rPr>
              <a:t>related</a:t>
            </a:r>
            <a:r>
              <a:rPr lang="it-IT" dirty="0" smtClean="0">
                <a:latin typeface="Maiandra GD" panose="020E0502030308020204" pitchFamily="34" charset="77"/>
              </a:rPr>
              <a:t> to </a:t>
            </a:r>
            <a:r>
              <a:rPr lang="it-IT" dirty="0" err="1" smtClean="0">
                <a:latin typeface="Maiandra GD" panose="020E0502030308020204" pitchFamily="34" charset="77"/>
              </a:rPr>
              <a:t>dust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formation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then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transported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outward</a:t>
            </a:r>
            <a:r>
              <a:rPr lang="it-IT" dirty="0" smtClean="0">
                <a:latin typeface="Maiandra GD" panose="020E0502030308020204" pitchFamily="34" charset="77"/>
              </a:rPr>
              <a:t> by the AGN (Panagoulia+15), no </a:t>
            </a:r>
            <a:r>
              <a:rPr lang="it-IT" dirty="0" err="1" smtClean="0">
                <a:latin typeface="Maiandra GD" panose="020E0502030308020204" pitchFamily="34" charset="77"/>
              </a:rPr>
              <a:t>resonant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scattering</a:t>
            </a:r>
            <a:r>
              <a:rPr lang="it-IT" dirty="0" smtClean="0">
                <a:latin typeface="Maiandra GD" panose="020E0502030308020204" pitchFamily="34" charset="77"/>
              </a:rPr>
              <a:t>. </a:t>
            </a:r>
            <a:r>
              <a:rPr lang="it-IT" dirty="0" err="1" smtClean="0">
                <a:latin typeface="Maiandra GD" panose="020E0502030308020204" pitchFamily="34" charset="77"/>
              </a:rPr>
              <a:t>Noble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gases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such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as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Ar</a:t>
            </a:r>
            <a:r>
              <a:rPr lang="it-IT" dirty="0" smtClean="0">
                <a:latin typeface="Maiandra GD" panose="020E0502030308020204" pitchFamily="34" charset="77"/>
              </a:rPr>
              <a:t> and Ne </a:t>
            </a:r>
            <a:r>
              <a:rPr lang="it-IT" dirty="0" err="1" smtClean="0">
                <a:latin typeface="Maiandra GD" panose="020E0502030308020204" pitchFamily="34" charset="77"/>
              </a:rPr>
              <a:t>should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not</a:t>
            </a:r>
            <a:r>
              <a:rPr lang="it-IT" dirty="0" smtClean="0">
                <a:latin typeface="Maiandra GD" panose="020E0502030308020204" pitchFamily="34" charset="77"/>
              </a:rPr>
              <a:t> be </a:t>
            </a:r>
            <a:r>
              <a:rPr lang="it-IT" dirty="0" err="1" smtClean="0">
                <a:latin typeface="Maiandra GD" panose="020E0502030308020204" pitchFamily="34" charset="77"/>
              </a:rPr>
              <a:t>affected</a:t>
            </a:r>
            <a:r>
              <a:rPr lang="it-IT" dirty="0" smtClean="0">
                <a:latin typeface="Maiandra GD" panose="020E0502030308020204" pitchFamily="34" charset="77"/>
              </a:rPr>
              <a:t>. </a:t>
            </a:r>
            <a:r>
              <a:rPr lang="it-IT" dirty="0" err="1" smtClean="0">
                <a:latin typeface="Maiandra GD" panose="020E0502030308020204" pitchFamily="34" charset="77"/>
              </a:rPr>
              <a:t>Still</a:t>
            </a:r>
            <a:r>
              <a:rPr lang="it-IT" dirty="0" smtClean="0">
                <a:latin typeface="Maiandra GD" panose="020E0502030308020204" pitchFamily="34" charset="77"/>
              </a:rPr>
              <a:t> no conclusive </a:t>
            </a:r>
            <a:r>
              <a:rPr lang="it-IT" dirty="0" err="1" smtClean="0">
                <a:latin typeface="Maiandra GD" panose="020E0502030308020204" pitchFamily="34" charset="77"/>
              </a:rPr>
              <a:t>results</a:t>
            </a:r>
            <a:endParaRPr lang="it-IT" dirty="0">
              <a:latin typeface="Maiandra GD" panose="020E0502030308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49575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9">
            <a:extLst>
              <a:ext uri="{FF2B5EF4-FFF2-40B4-BE49-F238E27FC236}">
                <a16:creationId xmlns:a16="http://schemas.microsoft.com/office/drawing/2014/main" xmlns="" id="{BB44773B-0CF6-4740-819F-E079793B99AA}"/>
              </a:ext>
            </a:extLst>
          </p:cNvPr>
          <p:cNvSpPr txBox="1"/>
          <p:nvPr/>
        </p:nvSpPr>
        <p:spPr>
          <a:xfrm>
            <a:off x="1708409" y="4615113"/>
            <a:ext cx="4879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Maiandra GD" panose="020E0502030308020204" pitchFamily="34" charset="77"/>
              </a:rPr>
              <a:t>CCA</a:t>
            </a:r>
            <a:endParaRPr lang="it-IT" b="1" dirty="0">
              <a:solidFill>
                <a:schemeClr val="bg1"/>
              </a:solidFill>
              <a:latin typeface="Maiandra GD" panose="020E0502030308020204" pitchFamily="34" charset="7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03" y="359229"/>
            <a:ext cx="9847386" cy="3200400"/>
          </a:xfrm>
          <a:prstGeom prst="rect">
            <a:avLst/>
          </a:prstGeom>
        </p:spPr>
      </p:pic>
      <p:sp>
        <p:nvSpPr>
          <p:cNvPr id="8" name="CasellaDiTesto 9">
            <a:extLst>
              <a:ext uri="{FF2B5EF4-FFF2-40B4-BE49-F238E27FC236}">
                <a16:creationId xmlns:a16="http://schemas.microsoft.com/office/drawing/2014/main" xmlns="" id="{BB44773B-0CF6-4740-819F-E079793B99AA}"/>
              </a:ext>
            </a:extLst>
          </p:cNvPr>
          <p:cNvSpPr txBox="1"/>
          <p:nvPr/>
        </p:nvSpPr>
        <p:spPr>
          <a:xfrm>
            <a:off x="10641278" y="6264300"/>
            <a:ext cx="5129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Maiandra GD" panose="020E0502030308020204" pitchFamily="34" charset="77"/>
              </a:rPr>
              <a:t>Lovisari+19</a:t>
            </a:r>
            <a:endParaRPr lang="it-IT" dirty="0">
              <a:latin typeface="Maiandra GD" panose="020E0502030308020204" pitchFamily="34" charset="7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456" y="3577608"/>
            <a:ext cx="4317704" cy="328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848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9086C1E7-EFE8-5E46-B5EA-C35510EE0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5878292"/>
            <a:ext cx="11887200" cy="4363666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>
                <a:latin typeface="Maiandra GD" panose="020E0502030308020204" pitchFamily="34" charset="77"/>
              </a:rPr>
              <a:t>Line </a:t>
            </a:r>
            <a:r>
              <a:rPr lang="it-IT" dirty="0" err="1" smtClean="0">
                <a:latin typeface="Maiandra GD" panose="020E0502030308020204" pitchFamily="34" charset="77"/>
              </a:rPr>
              <a:t>cooling</a:t>
            </a:r>
            <a:r>
              <a:rPr lang="it-IT" dirty="0" smtClean="0">
                <a:latin typeface="Maiandra GD" panose="020E0502030308020204" pitchFamily="34" charset="77"/>
              </a:rPr>
              <a:t>, </a:t>
            </a:r>
            <a:r>
              <a:rPr lang="it-IT" dirty="0" err="1" smtClean="0">
                <a:latin typeface="Maiandra GD" panose="020E0502030308020204" pitchFamily="34" charset="77"/>
              </a:rPr>
              <a:t>recombination</a:t>
            </a:r>
            <a:r>
              <a:rPr lang="it-IT" dirty="0" smtClean="0">
                <a:latin typeface="Maiandra GD" panose="020E0502030308020204" pitchFamily="34" charset="77"/>
              </a:rPr>
              <a:t> and 2 </a:t>
            </a:r>
            <a:r>
              <a:rPr lang="it-IT" dirty="0" err="1" smtClean="0">
                <a:latin typeface="Maiandra GD" panose="020E0502030308020204" pitchFamily="34" charset="77"/>
              </a:rPr>
              <a:t>photon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processes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relevant</a:t>
            </a:r>
            <a:r>
              <a:rPr lang="it-IT" dirty="0" smtClean="0">
                <a:latin typeface="Maiandra GD" panose="020E0502030308020204" pitchFamily="34" charset="77"/>
              </a:rPr>
              <a:t> with </a:t>
            </a:r>
            <a:r>
              <a:rPr lang="it-IT" dirty="0" err="1" smtClean="0">
                <a:latin typeface="Maiandra GD" panose="020E0502030308020204" pitchFamily="34" charset="77"/>
              </a:rPr>
              <a:t>respect</a:t>
            </a:r>
            <a:r>
              <a:rPr lang="it-IT" dirty="0" smtClean="0">
                <a:latin typeface="Maiandra GD" panose="020E0502030308020204" pitchFamily="34" charset="77"/>
              </a:rPr>
              <a:t>  to </a:t>
            </a:r>
            <a:r>
              <a:rPr lang="it-IT" dirty="0" err="1" smtClean="0">
                <a:latin typeface="Maiandra GD" panose="020E0502030308020204" pitchFamily="34" charset="77"/>
              </a:rPr>
              <a:t>hotter</a:t>
            </a:r>
            <a:r>
              <a:rPr lang="it-IT" dirty="0" smtClean="0">
                <a:latin typeface="Maiandra GD" panose="020E0502030308020204" pitchFamily="34" charset="77"/>
              </a:rPr>
              <a:t> plasma in clusters 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xmlns="" id="{340BDB4B-2665-444D-90AF-DD24E4F4609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err="1" smtClean="0">
                <a:latin typeface="Maiandra GD" panose="020E0502030308020204" pitchFamily="34" charset="77"/>
              </a:rPr>
              <a:t>Measuring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abundances</a:t>
            </a:r>
            <a:r>
              <a:rPr lang="it-IT" dirty="0" smtClean="0">
                <a:latin typeface="Maiandra GD" panose="020E0502030308020204" pitchFamily="34" charset="77"/>
              </a:rPr>
              <a:t> in the </a:t>
            </a:r>
            <a:r>
              <a:rPr lang="it-IT" dirty="0" err="1" smtClean="0">
                <a:latin typeface="Maiandra GD" panose="020E0502030308020204" pitchFamily="34" charset="77"/>
              </a:rPr>
              <a:t>IGrM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491344" y="1055433"/>
            <a:ext cx="6096000" cy="345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altLang="en-US" sz="2800" b="1" dirty="0" err="1">
                <a:latin typeface="Symbol" charset="2"/>
                <a:ea typeface="ＭＳ Ｐゴシック" charset="-128"/>
              </a:rPr>
              <a:t>e</a:t>
            </a:r>
            <a:r>
              <a:rPr lang="it-IT" altLang="en-US" sz="2800" b="1" baseline="-25000" dirty="0" err="1">
                <a:latin typeface="Comic Sans MS" charset="0"/>
                <a:ea typeface="ＭＳ Ｐゴシック" charset="-128"/>
              </a:rPr>
              <a:t>line</a:t>
            </a:r>
            <a:r>
              <a:rPr lang="it-IT" altLang="en-US" sz="2800" b="1" dirty="0">
                <a:latin typeface="Comic Sans MS" charset="0"/>
                <a:ea typeface="ＭＳ Ｐゴシック" charset="-128"/>
              </a:rPr>
              <a:t> ≈ </a:t>
            </a:r>
            <a:r>
              <a:rPr lang="it-IT" altLang="en-US" sz="2800" b="1" dirty="0" err="1">
                <a:latin typeface="Comic Sans MS" charset="0"/>
                <a:ea typeface="ＭＳ Ｐゴシック" charset="-128"/>
              </a:rPr>
              <a:t>n</a:t>
            </a:r>
            <a:r>
              <a:rPr lang="it-IT" altLang="en-US" sz="2800" b="1" baseline="-25000" dirty="0" err="1">
                <a:latin typeface="Comic Sans MS" charset="0"/>
                <a:ea typeface="ＭＳ Ｐゴシック" charset="-128"/>
              </a:rPr>
              <a:t>e</a:t>
            </a:r>
            <a:r>
              <a:rPr lang="it-IT" altLang="en-US" sz="2800" b="1" dirty="0" err="1">
                <a:latin typeface="Comic Sans MS" charset="0"/>
                <a:ea typeface="ＭＳ Ｐゴシック" charset="-128"/>
              </a:rPr>
              <a:t>n</a:t>
            </a:r>
            <a:r>
              <a:rPr lang="it-IT" altLang="en-US" sz="2800" b="1" baseline="-25000" dirty="0" err="1">
                <a:latin typeface="Comic Sans MS" charset="0"/>
                <a:ea typeface="ＭＳ Ｐゴシック" charset="-128"/>
              </a:rPr>
              <a:t>Z</a:t>
            </a:r>
            <a:endParaRPr lang="it-IT" altLang="en-US" sz="2800" b="1" baseline="-25000" dirty="0">
              <a:latin typeface="Comic Sans MS" charset="0"/>
              <a:ea typeface="ＭＳ Ｐゴシック" charset="-128"/>
            </a:endParaRPr>
          </a:p>
          <a:p>
            <a:pPr algn="ctr">
              <a:lnSpc>
                <a:spcPct val="150000"/>
              </a:lnSpc>
            </a:pPr>
            <a:r>
              <a:rPr lang="it-IT" altLang="en-US" sz="2800" b="1" dirty="0" err="1">
                <a:latin typeface="Symbol" charset="2"/>
                <a:ea typeface="ＭＳ Ｐゴシック" charset="-128"/>
              </a:rPr>
              <a:t>e</a:t>
            </a:r>
            <a:r>
              <a:rPr lang="it-IT" altLang="en-US" sz="2800" b="1" baseline="-25000" dirty="0" err="1">
                <a:latin typeface="Comic Sans MS" charset="0"/>
                <a:ea typeface="ＭＳ Ｐゴシック" charset="-128"/>
              </a:rPr>
              <a:t>ff</a:t>
            </a:r>
            <a:r>
              <a:rPr lang="it-IT" altLang="en-US" sz="2800" b="1" dirty="0">
                <a:latin typeface="Comic Sans MS" charset="0"/>
                <a:ea typeface="ＭＳ Ｐゴシック" charset="-128"/>
              </a:rPr>
              <a:t> ≈  </a:t>
            </a:r>
            <a:r>
              <a:rPr lang="it-IT" altLang="en-US" sz="2800" b="1" dirty="0" err="1" smtClean="0">
                <a:latin typeface="Comic Sans MS" charset="0"/>
                <a:ea typeface="ＭＳ Ｐゴシック" charset="-128"/>
              </a:rPr>
              <a:t>n</a:t>
            </a:r>
            <a:r>
              <a:rPr lang="it-IT" altLang="en-US" sz="2800" b="1" baseline="-25000" dirty="0" err="1" smtClean="0">
                <a:latin typeface="Comic Sans MS" charset="0"/>
                <a:ea typeface="ＭＳ Ｐゴシック" charset="-128"/>
              </a:rPr>
              <a:t>e</a:t>
            </a:r>
            <a:r>
              <a:rPr lang="it-IT" altLang="en-US" sz="2800" b="1" dirty="0" err="1" smtClean="0">
                <a:latin typeface="Comic Sans MS" charset="0"/>
                <a:ea typeface="ＭＳ Ｐゴシック" charset="-128"/>
              </a:rPr>
              <a:t>n</a:t>
            </a:r>
            <a:r>
              <a:rPr lang="it-IT" altLang="en-US" sz="2800" b="1" baseline="-25000" dirty="0" err="1" smtClean="0">
                <a:latin typeface="Comic Sans MS" charset="0"/>
                <a:ea typeface="ＭＳ Ｐゴシック" charset="-128"/>
              </a:rPr>
              <a:t>p</a:t>
            </a:r>
            <a:endParaRPr lang="it-IT" altLang="en-US" sz="2800" b="1" baseline="-25000" dirty="0" smtClean="0">
              <a:latin typeface="Comic Sans MS" charset="0"/>
              <a:ea typeface="ＭＳ Ｐゴシック" charset="-128"/>
            </a:endParaRPr>
          </a:p>
          <a:p>
            <a:pPr algn="ctr">
              <a:lnSpc>
                <a:spcPct val="150000"/>
              </a:lnSpc>
            </a:pPr>
            <a:r>
              <a:rPr lang="it-IT" altLang="en-US" sz="2800" b="1" dirty="0" smtClean="0">
                <a:latin typeface="Symbol" charset="2"/>
                <a:ea typeface="ＭＳ Ｐゴシック" charset="-128"/>
              </a:rPr>
              <a:t>E</a:t>
            </a:r>
            <a:r>
              <a:rPr lang="it-IT" altLang="en-US" sz="2800" dirty="0" smtClean="0">
                <a:latin typeface="Maiandra GD" panose="020E0502030308020204" pitchFamily="34" charset="77"/>
              </a:rPr>
              <a:t>W</a:t>
            </a:r>
            <a:r>
              <a:rPr lang="it-IT" altLang="en-US" sz="2800" b="1" dirty="0" smtClean="0">
                <a:latin typeface="Comic Sans MS" charset="0"/>
                <a:ea typeface="ＭＳ Ｐゴシック" charset="-128"/>
              </a:rPr>
              <a:t> ∝ </a:t>
            </a:r>
            <a:r>
              <a:rPr lang="it-IT" altLang="en-US" sz="2800" b="1" dirty="0" err="1" smtClean="0">
                <a:latin typeface="Comic Sans MS" charset="0"/>
                <a:ea typeface="ＭＳ Ｐゴシック" charset="-128"/>
              </a:rPr>
              <a:t>n</a:t>
            </a:r>
            <a:r>
              <a:rPr lang="it-IT" altLang="en-US" sz="2800" b="1" baseline="-25000" dirty="0" err="1" smtClean="0">
                <a:latin typeface="Comic Sans MS" charset="0"/>
                <a:ea typeface="ＭＳ Ｐゴシック" charset="-128"/>
              </a:rPr>
              <a:t>Z</a:t>
            </a:r>
            <a:r>
              <a:rPr lang="it-IT" altLang="en-US" sz="2800" b="1" dirty="0" smtClean="0">
                <a:latin typeface="Comic Sans MS" charset="0"/>
                <a:ea typeface="ＭＳ Ｐゴシック" charset="-128"/>
              </a:rPr>
              <a:t> / </a:t>
            </a:r>
            <a:r>
              <a:rPr lang="it-IT" altLang="en-US" sz="2800" b="1" dirty="0" err="1">
                <a:latin typeface="Comic Sans MS" charset="0"/>
                <a:ea typeface="ＭＳ Ｐゴシック" charset="-128"/>
              </a:rPr>
              <a:t>n</a:t>
            </a:r>
            <a:r>
              <a:rPr lang="it-IT" altLang="en-US" sz="2800" b="1" baseline="-25000" dirty="0" err="1">
                <a:latin typeface="Comic Sans MS" charset="0"/>
                <a:ea typeface="ＭＳ Ｐゴシック" charset="-128"/>
              </a:rPr>
              <a:t>p</a:t>
            </a:r>
            <a:endParaRPr lang="it-IT" altLang="en-US" sz="2800" b="1" baseline="-25000" dirty="0">
              <a:latin typeface="Comic Sans MS" charset="0"/>
              <a:ea typeface="ＭＳ Ｐゴシック" charset="-128"/>
            </a:endParaRPr>
          </a:p>
          <a:p>
            <a:pPr algn="ctr">
              <a:lnSpc>
                <a:spcPct val="150000"/>
              </a:lnSpc>
            </a:pPr>
            <a:endParaRPr lang="it-IT" altLang="en-US" sz="2800" b="1" baseline="-25000" dirty="0">
              <a:latin typeface="Comic Sans MS" charset="0"/>
              <a:ea typeface="ＭＳ Ｐゴシック" charset="-128"/>
            </a:endParaRPr>
          </a:p>
          <a:p>
            <a:pPr algn="ctr">
              <a:lnSpc>
                <a:spcPct val="150000"/>
              </a:lnSpc>
            </a:pPr>
            <a:endParaRPr lang="it-IT" altLang="en-US" sz="2800" b="1" baseline="-25000" dirty="0">
              <a:latin typeface="Comic Sans MS" charset="0"/>
              <a:ea typeface="ＭＳ Ｐゴシック" charset="-128"/>
            </a:endParaRPr>
          </a:p>
          <a:p>
            <a:pPr algn="ctr">
              <a:lnSpc>
                <a:spcPct val="140000"/>
              </a:lnSpc>
            </a:pPr>
            <a:endParaRPr lang="it-IT" altLang="en-US" baseline="-25000" dirty="0">
              <a:solidFill>
                <a:schemeClr val="hlink"/>
              </a:solidFill>
              <a:latin typeface="Comic Sans MS" charset="0"/>
              <a:ea typeface="ＭＳ Ｐゴシック" charset="-128"/>
            </a:endParaRPr>
          </a:p>
          <a:p>
            <a:pPr algn="ctr">
              <a:lnSpc>
                <a:spcPct val="110000"/>
              </a:lnSpc>
            </a:pPr>
            <a:endParaRPr lang="it-IT" altLang="en-US" dirty="0">
              <a:solidFill>
                <a:schemeClr val="hlink"/>
              </a:solidFill>
              <a:latin typeface="Comic Sans MS" charset="0"/>
              <a:ea typeface="ＭＳ Ｐゴシック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92925" y="1263306"/>
            <a:ext cx="77941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en-US" sz="1600" b="1" dirty="0">
                <a:latin typeface="Arial" charset="0"/>
              </a:rPr>
              <a:t>“</a:t>
            </a:r>
            <a:r>
              <a:rPr lang="it-IT" altLang="en-US" b="1" dirty="0">
                <a:latin typeface="Arial" charset="0"/>
              </a:rPr>
              <a:t>The </a:t>
            </a:r>
            <a:r>
              <a:rPr lang="it-IT" altLang="en-US" b="1" dirty="0" err="1">
                <a:latin typeface="Arial" charset="0"/>
              </a:rPr>
              <a:t>analysis</a:t>
            </a:r>
            <a:r>
              <a:rPr lang="it-IT" altLang="en-US" b="1" dirty="0">
                <a:latin typeface="Arial" charset="0"/>
              </a:rPr>
              <a:t> </a:t>
            </a:r>
            <a:r>
              <a:rPr lang="it-IT" altLang="en-US" b="1" dirty="0" err="1">
                <a:latin typeface="Arial" charset="0"/>
              </a:rPr>
              <a:t>is</a:t>
            </a:r>
            <a:r>
              <a:rPr lang="it-IT" altLang="en-US" b="1" dirty="0">
                <a:latin typeface="Arial" charset="0"/>
              </a:rPr>
              <a:t> </a:t>
            </a:r>
            <a:r>
              <a:rPr lang="it-IT" altLang="en-US" b="1" dirty="0" err="1">
                <a:latin typeface="Arial" charset="0"/>
              </a:rPr>
              <a:t>very</a:t>
            </a:r>
            <a:r>
              <a:rPr lang="it-IT" altLang="en-US" b="1" dirty="0">
                <a:latin typeface="Arial" charset="0"/>
              </a:rPr>
              <a:t> </a:t>
            </a:r>
            <a:r>
              <a:rPr lang="it-IT" altLang="en-US" b="1" dirty="0" err="1">
                <a:latin typeface="Arial" charset="0"/>
              </a:rPr>
              <a:t>straightforward</a:t>
            </a:r>
            <a:r>
              <a:rPr lang="it-IT" altLang="en-US" b="1" dirty="0">
                <a:latin typeface="Arial" charset="0"/>
              </a:rPr>
              <a:t> </a:t>
            </a:r>
            <a:r>
              <a:rPr lang="it-IT" altLang="en-US" b="1" dirty="0" err="1">
                <a:latin typeface="Arial" charset="0"/>
              </a:rPr>
              <a:t>compared</a:t>
            </a:r>
            <a:r>
              <a:rPr lang="it-IT" altLang="en-US" b="1" dirty="0">
                <a:latin typeface="Arial" charset="0"/>
              </a:rPr>
              <a:t> to the </a:t>
            </a:r>
            <a:r>
              <a:rPr lang="it-IT" altLang="en-US" b="1" dirty="0" err="1">
                <a:latin typeface="Arial" charset="0"/>
              </a:rPr>
              <a:t>analysis</a:t>
            </a:r>
            <a:r>
              <a:rPr lang="it-IT" altLang="en-US" b="1" dirty="0">
                <a:latin typeface="Arial" charset="0"/>
              </a:rPr>
              <a:t> of stellar or H II </a:t>
            </a:r>
            <a:r>
              <a:rPr lang="it-IT" altLang="en-US" b="1" dirty="0" err="1">
                <a:latin typeface="Arial" charset="0"/>
              </a:rPr>
              <a:t>region</a:t>
            </a:r>
            <a:r>
              <a:rPr lang="it-IT" altLang="en-US" b="1" dirty="0">
                <a:latin typeface="Arial" charset="0"/>
              </a:rPr>
              <a:t> </a:t>
            </a:r>
            <a:r>
              <a:rPr lang="it-IT" altLang="en-US" b="1" dirty="0" err="1">
                <a:latin typeface="Arial" charset="0"/>
              </a:rPr>
              <a:t>spectra</a:t>
            </a:r>
            <a:r>
              <a:rPr lang="it-IT" altLang="en-US" b="1" dirty="0">
                <a:latin typeface="Arial" charset="0"/>
              </a:rPr>
              <a:t>, </a:t>
            </a:r>
            <a:r>
              <a:rPr lang="it-IT" altLang="en-US" b="1" dirty="0" err="1">
                <a:latin typeface="Arial" charset="0"/>
              </a:rPr>
              <a:t>where</a:t>
            </a:r>
            <a:r>
              <a:rPr lang="it-IT" altLang="en-US" b="1" dirty="0">
                <a:latin typeface="Arial" charset="0"/>
              </a:rPr>
              <a:t> the </a:t>
            </a:r>
            <a:r>
              <a:rPr lang="it-IT" altLang="en-US" b="1" dirty="0" err="1">
                <a:latin typeface="Arial" charset="0"/>
              </a:rPr>
              <a:t>effects</a:t>
            </a:r>
            <a:r>
              <a:rPr lang="it-IT" altLang="en-US" b="1" dirty="0">
                <a:latin typeface="Arial" charset="0"/>
              </a:rPr>
              <a:t> of radiative transfer, </a:t>
            </a:r>
            <a:r>
              <a:rPr lang="it-IT" altLang="en-US" b="1" dirty="0" err="1">
                <a:latin typeface="Arial" charset="0"/>
              </a:rPr>
              <a:t>dust</a:t>
            </a:r>
            <a:r>
              <a:rPr lang="it-IT" altLang="en-US" b="1" dirty="0">
                <a:latin typeface="Arial" charset="0"/>
              </a:rPr>
              <a:t> and </a:t>
            </a:r>
            <a:r>
              <a:rPr lang="it-IT" altLang="en-US" b="1" dirty="0" err="1">
                <a:latin typeface="Arial" charset="0"/>
              </a:rPr>
              <a:t>ionization</a:t>
            </a:r>
            <a:r>
              <a:rPr lang="it-IT" altLang="en-US" b="1" dirty="0">
                <a:latin typeface="Arial" charset="0"/>
              </a:rPr>
              <a:t> balance are </a:t>
            </a:r>
            <a:r>
              <a:rPr lang="it-IT" altLang="en-US" b="1" dirty="0" err="1">
                <a:latin typeface="Arial" charset="0"/>
              </a:rPr>
              <a:t>very</a:t>
            </a:r>
            <a:r>
              <a:rPr lang="it-IT" altLang="en-US" b="1" dirty="0">
                <a:latin typeface="Arial" charset="0"/>
              </a:rPr>
              <a:t> </a:t>
            </a:r>
            <a:r>
              <a:rPr lang="it-IT" altLang="en-US" b="1" dirty="0" err="1">
                <a:latin typeface="Arial" charset="0"/>
              </a:rPr>
              <a:t>complex</a:t>
            </a:r>
            <a:r>
              <a:rPr lang="it-IT" altLang="en-US" b="1" dirty="0">
                <a:latin typeface="Arial" charset="0"/>
              </a:rPr>
              <a:t> and </a:t>
            </a:r>
            <a:r>
              <a:rPr lang="it-IT" altLang="en-US" b="1" dirty="0" err="1">
                <a:latin typeface="Arial" charset="0"/>
              </a:rPr>
              <a:t>difficult</a:t>
            </a:r>
            <a:r>
              <a:rPr lang="it-IT" altLang="en-US" b="1" dirty="0">
                <a:latin typeface="Arial" charset="0"/>
              </a:rPr>
              <a:t> to </a:t>
            </a:r>
            <a:r>
              <a:rPr lang="it-IT" altLang="en-US" b="1" dirty="0" err="1">
                <a:latin typeface="Arial" charset="0"/>
              </a:rPr>
              <a:t>remove</a:t>
            </a:r>
            <a:r>
              <a:rPr lang="it-IT" altLang="en-US" b="1" dirty="0">
                <a:latin typeface="Arial" charset="0"/>
              </a:rPr>
              <a:t> </a:t>
            </a:r>
            <a:r>
              <a:rPr lang="it-IT" altLang="en-US" b="1" dirty="0" err="1">
                <a:latin typeface="Arial" charset="0"/>
              </a:rPr>
              <a:t>accurately</a:t>
            </a:r>
            <a:r>
              <a:rPr lang="it-IT" altLang="en-US" b="1" dirty="0">
                <a:latin typeface="Arial" charset="0"/>
              </a:rPr>
              <a:t>. In </a:t>
            </a:r>
            <a:r>
              <a:rPr lang="it-IT" altLang="en-US" b="1" dirty="0" err="1">
                <a:latin typeface="Arial" charset="0"/>
              </a:rPr>
              <a:t>many</a:t>
            </a:r>
            <a:r>
              <a:rPr lang="it-IT" altLang="en-US" b="1" dirty="0">
                <a:latin typeface="Arial" charset="0"/>
              </a:rPr>
              <a:t> </a:t>
            </a:r>
            <a:r>
              <a:rPr lang="it-IT" altLang="en-US" b="1" dirty="0" err="1">
                <a:latin typeface="Arial" charset="0"/>
              </a:rPr>
              <a:t>respects</a:t>
            </a:r>
            <a:r>
              <a:rPr lang="it-IT" altLang="en-US" b="1" dirty="0">
                <a:latin typeface="Arial" charset="0"/>
              </a:rPr>
              <a:t>, </a:t>
            </a:r>
            <a:r>
              <a:rPr lang="it-IT" altLang="en-US" b="1" dirty="0" err="1">
                <a:latin typeface="Arial" charset="0"/>
              </a:rPr>
              <a:t>it</a:t>
            </a:r>
            <a:r>
              <a:rPr lang="it-IT" altLang="en-US" b="1" dirty="0">
                <a:latin typeface="Arial" charset="0"/>
              </a:rPr>
              <a:t> </a:t>
            </a:r>
            <a:r>
              <a:rPr lang="it-IT" altLang="en-US" b="1" dirty="0" err="1">
                <a:latin typeface="Arial" charset="0"/>
              </a:rPr>
              <a:t>is</a:t>
            </a:r>
            <a:r>
              <a:rPr lang="it-IT" altLang="en-US" b="1" dirty="0">
                <a:latin typeface="Arial" charset="0"/>
              </a:rPr>
              <a:t> </a:t>
            </a:r>
            <a:r>
              <a:rPr lang="it-IT" altLang="en-US" b="1" dirty="0" err="1">
                <a:latin typeface="Arial" charset="0"/>
              </a:rPr>
              <a:t>easier</a:t>
            </a:r>
            <a:r>
              <a:rPr lang="it-IT" altLang="en-US" b="1" dirty="0">
                <a:latin typeface="Arial" charset="0"/>
              </a:rPr>
              <a:t> to derive the </a:t>
            </a:r>
            <a:r>
              <a:rPr lang="it-IT" altLang="en-US" b="1" dirty="0" err="1">
                <a:latin typeface="Arial" charset="0"/>
              </a:rPr>
              <a:t>abundances</a:t>
            </a:r>
            <a:r>
              <a:rPr lang="it-IT" altLang="en-US" b="1" dirty="0">
                <a:latin typeface="Arial" charset="0"/>
              </a:rPr>
              <a:t> from X- </a:t>
            </a:r>
            <a:r>
              <a:rPr lang="it-IT" altLang="en-US" b="1" dirty="0" err="1">
                <a:latin typeface="Arial" charset="0"/>
              </a:rPr>
              <a:t>ray</a:t>
            </a:r>
            <a:r>
              <a:rPr lang="it-IT" altLang="en-US" b="1" dirty="0">
                <a:latin typeface="Arial" charset="0"/>
              </a:rPr>
              <a:t> </a:t>
            </a:r>
            <a:r>
              <a:rPr lang="it-IT" altLang="en-US" b="1" dirty="0" err="1">
                <a:latin typeface="Arial" charset="0"/>
              </a:rPr>
              <a:t>spectra</a:t>
            </a:r>
            <a:r>
              <a:rPr lang="it-IT" altLang="en-US" b="1" dirty="0">
                <a:latin typeface="Arial" charset="0"/>
              </a:rPr>
              <a:t> of the ICM in clusters </a:t>
            </a:r>
            <a:r>
              <a:rPr lang="it-IT" altLang="en-US" b="1" dirty="0" err="1">
                <a:latin typeface="Arial" charset="0"/>
              </a:rPr>
              <a:t>than</a:t>
            </a:r>
            <a:r>
              <a:rPr lang="it-IT" altLang="en-US" b="1" dirty="0">
                <a:latin typeface="Arial" charset="0"/>
              </a:rPr>
              <a:t> in </a:t>
            </a:r>
            <a:r>
              <a:rPr lang="it-IT" altLang="en-US" b="1" dirty="0" err="1">
                <a:latin typeface="Arial" charset="0"/>
              </a:rPr>
              <a:t>any</a:t>
            </a:r>
            <a:r>
              <a:rPr lang="it-IT" altLang="en-US" b="1" dirty="0">
                <a:latin typeface="Arial" charset="0"/>
              </a:rPr>
              <a:t> </a:t>
            </a:r>
            <a:r>
              <a:rPr lang="it-IT" altLang="en-US" b="1" dirty="0" err="1">
                <a:latin typeface="Arial" charset="0"/>
              </a:rPr>
              <a:t>other</a:t>
            </a:r>
            <a:r>
              <a:rPr lang="it-IT" altLang="en-US" b="1" dirty="0">
                <a:latin typeface="Arial" charset="0"/>
              </a:rPr>
              <a:t> </a:t>
            </a:r>
            <a:r>
              <a:rPr lang="it-IT" altLang="en-US" b="1" dirty="0" err="1">
                <a:latin typeface="Arial" charset="0"/>
              </a:rPr>
              <a:t>field</a:t>
            </a:r>
            <a:r>
              <a:rPr lang="it-IT" altLang="en-US" b="1" dirty="0">
                <a:latin typeface="Arial" charset="0"/>
              </a:rPr>
              <a:t> of </a:t>
            </a:r>
            <a:r>
              <a:rPr lang="it-IT" altLang="en-US" b="1" dirty="0" err="1">
                <a:latin typeface="Arial" charset="0"/>
              </a:rPr>
              <a:t>astrophysics</a:t>
            </a:r>
            <a:r>
              <a:rPr lang="it-IT" altLang="en-US" b="1" dirty="0">
                <a:latin typeface="Arial" charset="0"/>
              </a:rPr>
              <a:t>” </a:t>
            </a:r>
            <a:endParaRPr lang="en-GB" altLang="en-US" sz="1600" b="1" dirty="0"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220438" y="2765733"/>
            <a:ext cx="1745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en-US" smtClean="0">
                <a:latin typeface="Comic Sans MS" charset="0"/>
              </a:rPr>
              <a:t>Mushotzky+96</a:t>
            </a:r>
            <a:endParaRPr lang="en-GB" altLang="en-US" dirty="0">
              <a:latin typeface="Comic Sans MS" charset="0"/>
            </a:endParaRPr>
          </a:p>
        </p:txBody>
      </p:sp>
      <p:pic>
        <p:nvPicPr>
          <p:cNvPr id="17" name="Segnaposto contenuto 8">
            <a:extLst>
              <a:ext uri="{FF2B5EF4-FFF2-40B4-BE49-F238E27FC236}">
                <a16:creationId xmlns:a16="http://schemas.microsoft.com/office/drawing/2014/main" xmlns="" id="{809F6B88-B155-944D-AF80-8C3C9AA738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86" y="3112506"/>
            <a:ext cx="6830786" cy="2796929"/>
          </a:xfrm>
        </p:spPr>
      </p:pic>
      <p:grpSp>
        <p:nvGrpSpPr>
          <p:cNvPr id="18" name="Group 17"/>
          <p:cNvGrpSpPr/>
          <p:nvPr/>
        </p:nvGrpSpPr>
        <p:grpSpPr>
          <a:xfrm>
            <a:off x="3440824" y="3859452"/>
            <a:ext cx="1163832" cy="1049415"/>
            <a:chOff x="3400566" y="2220722"/>
            <a:chExt cx="1163832" cy="1049415"/>
          </a:xfrm>
        </p:grpSpPr>
        <p:sp>
          <p:nvSpPr>
            <p:cNvPr id="19" name="TextBox 18"/>
            <p:cNvSpPr txBox="1"/>
            <p:nvPr/>
          </p:nvSpPr>
          <p:spPr>
            <a:xfrm>
              <a:off x="3807724" y="2900805"/>
              <a:ext cx="5453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2ph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219432" y="2416086"/>
              <a:ext cx="3449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00B050"/>
                  </a:solidFill>
                </a:rPr>
                <a:t>rr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400566" y="2220722"/>
              <a:ext cx="3236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2F37FF"/>
                  </a:solidFill>
                </a:rPr>
                <a:t>ff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CasellaDiTesto 9">
            <a:extLst>
              <a:ext uri="{FF2B5EF4-FFF2-40B4-BE49-F238E27FC236}">
                <a16:creationId xmlns:a16="http://schemas.microsoft.com/office/drawing/2014/main" xmlns="" id="{BB44773B-0CF6-4740-819F-E079793B99AA}"/>
              </a:ext>
            </a:extLst>
          </p:cNvPr>
          <p:cNvSpPr txBox="1"/>
          <p:nvPr/>
        </p:nvSpPr>
        <p:spPr>
          <a:xfrm>
            <a:off x="8930054" y="3837988"/>
            <a:ext cx="2162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latin typeface="Maiandra GD" panose="020E0502030308020204" pitchFamily="34" charset="77"/>
              </a:rPr>
              <a:t>Boehringer</a:t>
            </a:r>
            <a:r>
              <a:rPr lang="it-IT" dirty="0" smtClean="0">
                <a:latin typeface="Maiandra GD" panose="020E0502030308020204" pitchFamily="34" charset="77"/>
              </a:rPr>
              <a:t> &amp; </a:t>
            </a:r>
            <a:r>
              <a:rPr lang="it-IT" dirty="0" err="1" smtClean="0">
                <a:latin typeface="Maiandra GD" panose="020E0502030308020204" pitchFamily="34" charset="77"/>
              </a:rPr>
              <a:t>Werner</a:t>
            </a:r>
            <a:r>
              <a:rPr lang="it-IT" dirty="0" smtClean="0">
                <a:latin typeface="Maiandra GD" panose="020E0502030308020204" pitchFamily="34" charset="77"/>
              </a:rPr>
              <a:t> 10</a:t>
            </a:r>
            <a:endParaRPr lang="it-IT" dirty="0">
              <a:latin typeface="Maiandra GD" panose="020E0502030308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7199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9">
            <a:extLst>
              <a:ext uri="{FF2B5EF4-FFF2-40B4-BE49-F238E27FC236}">
                <a16:creationId xmlns:a16="http://schemas.microsoft.com/office/drawing/2014/main" xmlns="" id="{BB44773B-0CF6-4740-819F-E079793B99AA}"/>
              </a:ext>
            </a:extLst>
          </p:cNvPr>
          <p:cNvSpPr txBox="1"/>
          <p:nvPr/>
        </p:nvSpPr>
        <p:spPr>
          <a:xfrm>
            <a:off x="1708409" y="4615113"/>
            <a:ext cx="4879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Maiandra GD" panose="020E0502030308020204" pitchFamily="34" charset="77"/>
              </a:rPr>
              <a:t>CCA</a:t>
            </a:r>
            <a:endParaRPr lang="it-IT" b="1" dirty="0">
              <a:solidFill>
                <a:schemeClr val="bg1"/>
              </a:solidFill>
              <a:latin typeface="Maiandra GD" panose="020E0502030308020204" pitchFamily="34" charset="77"/>
            </a:endParaRPr>
          </a:p>
        </p:txBody>
      </p:sp>
      <p:sp>
        <p:nvSpPr>
          <p:cNvPr id="8" name="CasellaDiTesto 9">
            <a:extLst>
              <a:ext uri="{FF2B5EF4-FFF2-40B4-BE49-F238E27FC236}">
                <a16:creationId xmlns:a16="http://schemas.microsoft.com/office/drawing/2014/main" xmlns="" id="{BB44773B-0CF6-4740-819F-E079793B99AA}"/>
              </a:ext>
            </a:extLst>
          </p:cNvPr>
          <p:cNvSpPr txBox="1"/>
          <p:nvPr/>
        </p:nvSpPr>
        <p:spPr>
          <a:xfrm>
            <a:off x="10641278" y="6264300"/>
            <a:ext cx="5129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Maiandra GD" panose="020E0502030308020204" pitchFamily="34" charset="77"/>
              </a:rPr>
              <a:t>Fabjan+10</a:t>
            </a:r>
            <a:endParaRPr lang="it-IT" dirty="0">
              <a:latin typeface="Maiandra GD" panose="020E0502030308020204" pitchFamily="34" charset="7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899" y="524543"/>
            <a:ext cx="6760029" cy="566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644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xmlns="" id="{882AB401-6A48-F849-8390-CE462DAABD82}"/>
              </a:ext>
            </a:extLst>
          </p:cNvPr>
          <p:cNvSpPr txBox="1">
            <a:spLocks/>
          </p:cNvSpPr>
          <p:nvPr/>
        </p:nvSpPr>
        <p:spPr>
          <a:xfrm>
            <a:off x="1" y="365125"/>
            <a:ext cx="1195863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err="1" smtClean="0">
                <a:latin typeface="Maiandra GD" panose="020E0502030308020204" pitchFamily="34" charset="77"/>
              </a:rPr>
              <a:t>Weighing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scheme</a:t>
            </a:r>
            <a:endParaRPr lang="it-IT" dirty="0">
              <a:latin typeface="Maiandra GD" panose="020E0502030308020204" pitchFamily="34" charset="7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00" y="1104900"/>
            <a:ext cx="6654800" cy="4648200"/>
          </a:xfrm>
          <a:prstGeom prst="rect">
            <a:avLst/>
          </a:prstGeom>
        </p:spPr>
      </p:pic>
      <p:sp>
        <p:nvSpPr>
          <p:cNvPr id="19" name="CasellaDiTesto 9">
            <a:extLst>
              <a:ext uri="{FF2B5EF4-FFF2-40B4-BE49-F238E27FC236}">
                <a16:creationId xmlns:a16="http://schemas.microsoft.com/office/drawing/2014/main" xmlns="" id="{BB44773B-0CF6-4740-819F-E079793B99AA}"/>
              </a:ext>
            </a:extLst>
          </p:cNvPr>
          <p:cNvSpPr txBox="1"/>
          <p:nvPr/>
        </p:nvSpPr>
        <p:spPr>
          <a:xfrm>
            <a:off x="8735786" y="5937047"/>
            <a:ext cx="5397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>
                <a:latin typeface="Maiandra GD" panose="020E0502030308020204" pitchFamily="34" charset="77"/>
              </a:rPr>
              <a:t>Ghizzardi+21</a:t>
            </a:r>
            <a:endParaRPr lang="it-IT" dirty="0">
              <a:latin typeface="Maiandra GD" panose="020E0502030308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65293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xmlns="" id="{882AB401-6A48-F849-8390-CE462DAABD82}"/>
              </a:ext>
            </a:extLst>
          </p:cNvPr>
          <p:cNvSpPr txBox="1">
            <a:spLocks/>
          </p:cNvSpPr>
          <p:nvPr/>
        </p:nvSpPr>
        <p:spPr>
          <a:xfrm>
            <a:off x="1" y="365125"/>
            <a:ext cx="1195863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>
                <a:latin typeface="Maiandra GD" panose="020E0502030308020204" pitchFamily="34" charset="77"/>
              </a:rPr>
              <a:t>5</a:t>
            </a:r>
            <a:r>
              <a:rPr lang="it-IT" dirty="0" smtClean="0">
                <a:latin typeface="Maiandra GD" panose="020E0502030308020204" pitchFamily="34" charset="77"/>
              </a:rPr>
              <a:t>. Metal </a:t>
            </a:r>
            <a:r>
              <a:rPr lang="it-IT" dirty="0" err="1" smtClean="0">
                <a:latin typeface="Maiandra GD" panose="020E0502030308020204" pitchFamily="34" charset="77"/>
              </a:rPr>
              <a:t>abundances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CB84994F-FC71-3D4C-A97A-7E1A9DFDB23C}"/>
              </a:ext>
            </a:extLst>
          </p:cNvPr>
          <p:cNvSpPr txBox="1">
            <a:spLocks/>
          </p:cNvSpPr>
          <p:nvPr/>
        </p:nvSpPr>
        <p:spPr>
          <a:xfrm>
            <a:off x="1" y="1160498"/>
            <a:ext cx="121920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>
                <a:latin typeface="Maiandra GD" panose="020E0502030308020204" pitchFamily="34" charset="77"/>
              </a:rPr>
              <a:t>XMM </a:t>
            </a:r>
            <a:r>
              <a:rPr lang="it-IT" dirty="0" err="1" smtClean="0">
                <a:latin typeface="Maiandra GD" panose="020E0502030308020204" pitchFamily="34" charset="77"/>
              </a:rPr>
              <a:t>has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been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showing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exceptional</a:t>
            </a:r>
            <a:r>
              <a:rPr lang="it-IT" dirty="0" smtClean="0">
                <a:latin typeface="Maiandra GD" panose="020E0502030308020204" pitchFamily="34" charset="77"/>
              </a:rPr>
              <a:t> line-</a:t>
            </a:r>
            <a:r>
              <a:rPr lang="it-IT" dirty="0" err="1" smtClean="0">
                <a:latin typeface="Maiandra GD" panose="020E0502030308020204" pitchFamily="34" charset="77"/>
              </a:rPr>
              <a:t>rich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spectra</a:t>
            </a:r>
            <a:r>
              <a:rPr lang="it-IT" dirty="0" smtClean="0">
                <a:latin typeface="Maiandra GD" panose="020E0502030308020204" pitchFamily="34" charset="77"/>
              </a:rPr>
              <a:t> in clusters    </a:t>
            </a:r>
          </a:p>
          <a:p>
            <a:endParaRPr lang="it-IT" dirty="0">
              <a:latin typeface="Maiandra GD" panose="020E0502030308020204" pitchFamily="34" charset="77"/>
            </a:endParaRPr>
          </a:p>
          <a:p>
            <a:pPr marL="0" indent="0">
              <a:buNone/>
            </a:pPr>
            <a:endParaRPr lang="it-IT" baseline="-25000" dirty="0">
              <a:latin typeface="Maiandra GD" panose="020E0502030308020204" pitchFamily="34" charset="77"/>
            </a:endParaRPr>
          </a:p>
          <a:p>
            <a:pPr marL="0" indent="0">
              <a:buNone/>
            </a:pPr>
            <a:endParaRPr lang="it-IT" dirty="0">
              <a:latin typeface="Maiandra GD" panose="020E0502030308020204" pitchFamily="34" charset="77"/>
            </a:endParaRPr>
          </a:p>
        </p:txBody>
      </p:sp>
      <p:pic>
        <p:nvPicPr>
          <p:cNvPr id="5" name="Immagine 4" descr="deplaa_rg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650" y="1809750"/>
            <a:ext cx="5068790" cy="4946650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8530699" y="5281003"/>
            <a:ext cx="19860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De Plaa+17</a:t>
            </a:r>
          </a:p>
          <a:p>
            <a:r>
              <a:rPr lang="it-IT" sz="2400" b="1" dirty="0" smtClean="0"/>
              <a:t>CHEERS</a:t>
            </a:r>
            <a:r>
              <a:rPr lang="it-IT" sz="2000" b="1" dirty="0"/>
              <a:t> </a:t>
            </a:r>
            <a:r>
              <a:rPr lang="it-IT" sz="2000" b="1" dirty="0" smtClean="0"/>
              <a:t>sample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134986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CB84994F-FC71-3D4C-A97A-7E1A9DFDB23C}"/>
              </a:ext>
            </a:extLst>
          </p:cNvPr>
          <p:cNvSpPr txBox="1">
            <a:spLocks/>
          </p:cNvSpPr>
          <p:nvPr/>
        </p:nvSpPr>
        <p:spPr>
          <a:xfrm>
            <a:off x="1" y="137808"/>
            <a:ext cx="121920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>
                <a:latin typeface="Maiandra GD" panose="020E0502030308020204" pitchFamily="34" charset="77"/>
              </a:rPr>
              <a:t>…and the </a:t>
            </a:r>
            <a:r>
              <a:rPr lang="it-IT" dirty="0" err="1" smtClean="0">
                <a:latin typeface="Maiandra GD" panose="020E0502030308020204" pitchFamily="34" charset="77"/>
              </a:rPr>
              <a:t>process</a:t>
            </a:r>
            <a:r>
              <a:rPr lang="it-IT" dirty="0" smtClean="0">
                <a:latin typeface="Maiandra GD" panose="020E0502030308020204" pitchFamily="34" charset="77"/>
              </a:rPr>
              <a:t> of </a:t>
            </a:r>
            <a:r>
              <a:rPr lang="it-IT" dirty="0" err="1" smtClean="0">
                <a:latin typeface="Maiandra GD" panose="020E0502030308020204" pitchFamily="34" charset="77"/>
              </a:rPr>
              <a:t>transport</a:t>
            </a:r>
            <a:r>
              <a:rPr lang="it-IT" dirty="0" smtClean="0">
                <a:latin typeface="Maiandra GD" panose="020E0502030308020204" pitchFamily="34" charset="77"/>
              </a:rPr>
              <a:t> of </a:t>
            </a:r>
            <a:r>
              <a:rPr lang="it-IT" dirty="0" err="1" smtClean="0">
                <a:latin typeface="Maiandra GD" panose="020E0502030308020204" pitchFamily="34" charset="77"/>
              </a:rPr>
              <a:t>metals</a:t>
            </a:r>
            <a:r>
              <a:rPr lang="it-IT" dirty="0" smtClean="0">
                <a:latin typeface="Maiandra GD" panose="020E0502030308020204" pitchFamily="34" charset="77"/>
              </a:rPr>
              <a:t> from </a:t>
            </a:r>
            <a:r>
              <a:rPr lang="it-IT" dirty="0" err="1" smtClean="0">
                <a:latin typeface="Maiandra GD" panose="020E0502030308020204" pitchFamily="34" charset="77"/>
              </a:rPr>
              <a:t>galaxies</a:t>
            </a:r>
            <a:r>
              <a:rPr lang="it-IT" dirty="0" smtClean="0">
                <a:latin typeface="Maiandra GD" panose="020E0502030308020204" pitchFamily="34" charset="77"/>
              </a:rPr>
              <a:t> to the ICM</a:t>
            </a:r>
          </a:p>
          <a:p>
            <a:endParaRPr lang="it-IT" dirty="0">
              <a:latin typeface="Maiandra GD" panose="020E0502030308020204" pitchFamily="34" charset="77"/>
            </a:endParaRPr>
          </a:p>
          <a:p>
            <a:pPr marL="0" indent="0">
              <a:buNone/>
            </a:pPr>
            <a:endParaRPr lang="it-IT" baseline="-25000" dirty="0">
              <a:latin typeface="Maiandra GD" panose="020E0502030308020204" pitchFamily="34" charset="77"/>
            </a:endParaRPr>
          </a:p>
          <a:p>
            <a:pPr marL="0" indent="0">
              <a:buNone/>
            </a:pP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218800" y="4628916"/>
            <a:ext cx="2090536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AGN feedback:</a:t>
            </a:r>
          </a:p>
          <a:p>
            <a:r>
              <a:rPr lang="it-IT" sz="2400" b="1" dirty="0" smtClean="0"/>
              <a:t>Simionescu+08</a:t>
            </a:r>
          </a:p>
          <a:p>
            <a:endParaRPr lang="it-IT" sz="2000" b="1" dirty="0"/>
          </a:p>
        </p:txBody>
      </p:sp>
      <p:pic>
        <p:nvPicPr>
          <p:cNvPr id="6" name="Immagine 5" descr="m87_femap_simionescu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00" y="1690687"/>
            <a:ext cx="2815799" cy="2918815"/>
          </a:xfrm>
          <a:prstGeom prst="rect">
            <a:avLst/>
          </a:prstGeom>
        </p:spPr>
      </p:pic>
      <p:pic>
        <p:nvPicPr>
          <p:cNvPr id="5" name="Immagine 4" descr="m82_wind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976" y="3661999"/>
            <a:ext cx="3531521" cy="2762007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438785" y="2372975"/>
            <a:ext cx="2110524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/>
              <a:t>G</a:t>
            </a:r>
            <a:r>
              <a:rPr lang="it-IT" sz="2400" b="1" dirty="0" err="1" smtClean="0"/>
              <a:t>alactic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winds</a:t>
            </a:r>
            <a:r>
              <a:rPr lang="it-IT" sz="2400" b="1" dirty="0" smtClean="0"/>
              <a:t>: </a:t>
            </a:r>
          </a:p>
          <a:p>
            <a:r>
              <a:rPr lang="it-IT" sz="2400" b="1" dirty="0" smtClean="0"/>
              <a:t>M82 </a:t>
            </a:r>
            <a:r>
              <a:rPr lang="it-IT" sz="2400" b="1" dirty="0" err="1" smtClean="0"/>
              <a:t>starbust</a:t>
            </a:r>
            <a:endParaRPr lang="it-IT" sz="2400" b="1" dirty="0" smtClean="0"/>
          </a:p>
          <a:p>
            <a:endParaRPr lang="it-IT" sz="2400" b="1" dirty="0" smtClean="0"/>
          </a:p>
          <a:p>
            <a:endParaRPr lang="it-IT" sz="2000" b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8687281" y="6268258"/>
            <a:ext cx="389636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/>
              <a:t>R</a:t>
            </a:r>
            <a:r>
              <a:rPr lang="it-IT" sz="2400" b="1" dirty="0" err="1" smtClean="0"/>
              <a:t>am</a:t>
            </a:r>
            <a:r>
              <a:rPr lang="it-IT" sz="2400" b="1" dirty="0" smtClean="0"/>
              <a:t> pressure stripping</a:t>
            </a:r>
          </a:p>
          <a:p>
            <a:endParaRPr lang="it-IT" sz="2400" b="1" dirty="0" smtClean="0"/>
          </a:p>
          <a:p>
            <a:endParaRPr lang="it-IT" sz="2000" b="1" dirty="0"/>
          </a:p>
        </p:txBody>
      </p:sp>
      <p:pic>
        <p:nvPicPr>
          <p:cNvPr id="7" name="Immagine 6" descr="ram_pressure_strippi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187" y="3665601"/>
            <a:ext cx="2685505" cy="2543748"/>
          </a:xfrm>
          <a:prstGeom prst="rect">
            <a:avLst/>
          </a:prstGeom>
        </p:spPr>
      </p:pic>
      <p:pic>
        <p:nvPicPr>
          <p:cNvPr id="10" name="Immagine 9" descr="galaxy_galaxy_interacti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510" y="689572"/>
            <a:ext cx="2471485" cy="3109033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8687281" y="1148820"/>
            <a:ext cx="338618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 smtClean="0"/>
              <a:t>Galaxy-galaxy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interaction</a:t>
            </a:r>
            <a:endParaRPr lang="it-IT" sz="2400" b="1" dirty="0" smtClean="0"/>
          </a:p>
          <a:p>
            <a:endParaRPr lang="it-IT" sz="2400" b="1" dirty="0" smtClean="0"/>
          </a:p>
          <a:p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3992513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xmlns="" id="{882AB401-6A48-F849-8390-CE462DAABD82}"/>
              </a:ext>
            </a:extLst>
          </p:cNvPr>
          <p:cNvSpPr txBox="1">
            <a:spLocks/>
          </p:cNvSpPr>
          <p:nvPr/>
        </p:nvSpPr>
        <p:spPr>
          <a:xfrm>
            <a:off x="1" y="365125"/>
            <a:ext cx="1195863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>
                <a:latin typeface="Maiandra GD" panose="020E0502030308020204" pitchFamily="34" charset="77"/>
              </a:rPr>
              <a:t>5</a:t>
            </a:r>
            <a:r>
              <a:rPr lang="it-IT" dirty="0" smtClean="0">
                <a:latin typeface="Maiandra GD" panose="020E0502030308020204" pitchFamily="34" charset="77"/>
              </a:rPr>
              <a:t>. Metal </a:t>
            </a:r>
            <a:r>
              <a:rPr lang="it-IT" dirty="0" err="1" smtClean="0">
                <a:latin typeface="Maiandra GD" panose="020E0502030308020204" pitchFamily="34" charset="77"/>
              </a:rPr>
              <a:t>abundances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CB84994F-FC71-3D4C-A97A-7E1A9DFDB23C}"/>
              </a:ext>
            </a:extLst>
          </p:cNvPr>
          <p:cNvSpPr txBox="1">
            <a:spLocks/>
          </p:cNvSpPr>
          <p:nvPr/>
        </p:nvSpPr>
        <p:spPr>
          <a:xfrm>
            <a:off x="1" y="1160498"/>
            <a:ext cx="121920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>
                <a:latin typeface="Maiandra GD" panose="020E0502030308020204" pitchFamily="34" charset="77"/>
              </a:rPr>
              <a:t>Clusters </a:t>
            </a:r>
            <a:r>
              <a:rPr lang="it-IT" dirty="0" err="1" smtClean="0">
                <a:latin typeface="Maiandra GD" panose="020E0502030308020204" pitchFamily="34" charset="77"/>
              </a:rPr>
              <a:t>have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uniform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abundances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almost</a:t>
            </a:r>
            <a:r>
              <a:rPr lang="it-IT" dirty="0" smtClean="0">
                <a:latin typeface="Maiandra GD" panose="020E0502030308020204" pitchFamily="34" charset="77"/>
              </a:rPr>
              <a:t> over </a:t>
            </a:r>
            <a:r>
              <a:rPr lang="it-IT" dirty="0" err="1" smtClean="0">
                <a:latin typeface="Maiandra GD" panose="020E0502030308020204" pitchFamily="34" charset="77"/>
              </a:rPr>
              <a:t>their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entire</a:t>
            </a:r>
            <a:r>
              <a:rPr lang="it-IT" dirty="0" smtClean="0">
                <a:latin typeface="Maiandra GD" panose="020E0502030308020204" pitchFamily="34" charset="77"/>
              </a:rPr>
              <a:t> volume</a:t>
            </a:r>
          </a:p>
          <a:p>
            <a:endParaRPr lang="it-IT" dirty="0">
              <a:latin typeface="Maiandra GD" panose="020E0502030308020204" pitchFamily="34" charset="77"/>
            </a:endParaRPr>
          </a:p>
          <a:p>
            <a:pPr marL="0" indent="0">
              <a:buNone/>
            </a:pPr>
            <a:endParaRPr lang="it-IT" baseline="-25000" dirty="0">
              <a:latin typeface="Maiandra GD" panose="020E0502030308020204" pitchFamily="34" charset="77"/>
            </a:endParaRPr>
          </a:p>
          <a:p>
            <a:pPr marL="0" indent="0">
              <a:buNone/>
            </a:pP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9035524" y="6088559"/>
            <a:ext cx="16883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Mernier+18</a:t>
            </a:r>
          </a:p>
          <a:p>
            <a:endParaRPr lang="it-IT" sz="2000" b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573" y="2178266"/>
            <a:ext cx="5781001" cy="3416045"/>
          </a:xfrm>
          <a:prstGeom prst="rect">
            <a:avLst/>
          </a:prstGeom>
        </p:spPr>
      </p:pic>
      <p:pic>
        <p:nvPicPr>
          <p:cNvPr id="5" name="Immagine 4" descr="lm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83" y="1921618"/>
            <a:ext cx="5313556" cy="4075631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469485" y="6035904"/>
            <a:ext cx="16979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Leccardi+</a:t>
            </a:r>
            <a:r>
              <a:rPr lang="it-IT" sz="2400" b="1" dirty="0"/>
              <a:t>0</a:t>
            </a:r>
            <a:r>
              <a:rPr lang="it-IT" sz="2400" b="1" dirty="0" smtClean="0"/>
              <a:t>8</a:t>
            </a:r>
          </a:p>
          <a:p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4215442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xmlns="" id="{882AB401-6A48-F849-8390-CE462DAABD82}"/>
              </a:ext>
            </a:extLst>
          </p:cNvPr>
          <p:cNvSpPr txBox="1">
            <a:spLocks/>
          </p:cNvSpPr>
          <p:nvPr/>
        </p:nvSpPr>
        <p:spPr>
          <a:xfrm>
            <a:off x="1" y="365125"/>
            <a:ext cx="1195863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>
                <a:latin typeface="Maiandra GD" panose="020E0502030308020204" pitchFamily="34" charset="77"/>
              </a:rPr>
              <a:t>5</a:t>
            </a:r>
            <a:r>
              <a:rPr lang="it-IT" dirty="0" smtClean="0">
                <a:latin typeface="Maiandra GD" panose="020E0502030308020204" pitchFamily="34" charset="77"/>
              </a:rPr>
              <a:t>. Metal </a:t>
            </a:r>
            <a:r>
              <a:rPr lang="it-IT" dirty="0" err="1" smtClean="0">
                <a:latin typeface="Maiandra GD" panose="020E0502030308020204" pitchFamily="34" charset="77"/>
              </a:rPr>
              <a:t>abundances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CB84994F-FC71-3D4C-A97A-7E1A9DFDB23C}"/>
              </a:ext>
            </a:extLst>
          </p:cNvPr>
          <p:cNvSpPr txBox="1">
            <a:spLocks/>
          </p:cNvSpPr>
          <p:nvPr/>
        </p:nvSpPr>
        <p:spPr>
          <a:xfrm>
            <a:off x="1" y="1160498"/>
            <a:ext cx="121920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>
                <a:latin typeface="Maiandra GD" panose="020E0502030308020204" pitchFamily="34" charset="77"/>
              </a:rPr>
              <a:t>Clusters </a:t>
            </a:r>
            <a:r>
              <a:rPr lang="it-IT" dirty="0" err="1" smtClean="0">
                <a:latin typeface="Maiandra GD" panose="020E0502030308020204" pitchFamily="34" charset="77"/>
              </a:rPr>
              <a:t>have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uniform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abundances</a:t>
            </a:r>
            <a:r>
              <a:rPr lang="it-IT" dirty="0" smtClean="0">
                <a:latin typeface="Maiandra GD" panose="020E0502030308020204" pitchFamily="34" charset="77"/>
              </a:rPr>
              <a:t> over </a:t>
            </a:r>
            <a:r>
              <a:rPr lang="it-IT" dirty="0" err="1" smtClean="0">
                <a:latin typeface="Maiandra GD" panose="020E0502030308020204" pitchFamily="34" charset="77"/>
              </a:rPr>
              <a:t>their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entire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history</a:t>
            </a:r>
            <a:endParaRPr lang="it-IT" dirty="0" smtClean="0">
              <a:latin typeface="Maiandra GD" panose="020E0502030308020204" pitchFamily="34" charset="77"/>
            </a:endParaRPr>
          </a:p>
          <a:p>
            <a:endParaRPr lang="it-IT" dirty="0">
              <a:latin typeface="Maiandra GD" panose="020E0502030308020204" pitchFamily="34" charset="77"/>
            </a:endParaRPr>
          </a:p>
          <a:p>
            <a:pPr marL="0" indent="0">
              <a:buNone/>
            </a:pPr>
            <a:endParaRPr lang="it-IT" baseline="-25000" dirty="0">
              <a:latin typeface="Maiandra GD" panose="020E0502030308020204" pitchFamily="34" charset="77"/>
            </a:endParaRPr>
          </a:p>
          <a:p>
            <a:pPr marL="0" indent="0">
              <a:buNone/>
            </a:pP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9035524" y="6088559"/>
            <a:ext cx="16883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Mernier+18</a:t>
            </a:r>
          </a:p>
          <a:p>
            <a:endParaRPr lang="it-IT" sz="2000" b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573" y="2241201"/>
            <a:ext cx="5781001" cy="329017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92" y="1789658"/>
            <a:ext cx="4624407" cy="425445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469485" y="6035904"/>
            <a:ext cx="1352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Ettori+15</a:t>
            </a:r>
          </a:p>
          <a:p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3294829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xmlns="" id="{882AB401-6A48-F849-8390-CE462DAABD82}"/>
              </a:ext>
            </a:extLst>
          </p:cNvPr>
          <p:cNvSpPr txBox="1">
            <a:spLocks/>
          </p:cNvSpPr>
          <p:nvPr/>
        </p:nvSpPr>
        <p:spPr>
          <a:xfrm>
            <a:off x="1" y="365125"/>
            <a:ext cx="1195863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>
                <a:latin typeface="Maiandra GD" panose="020E0502030308020204" pitchFamily="34" charset="77"/>
              </a:rPr>
              <a:t>5</a:t>
            </a:r>
            <a:r>
              <a:rPr lang="it-IT" dirty="0" smtClean="0">
                <a:latin typeface="Maiandra GD" panose="020E0502030308020204" pitchFamily="34" charset="77"/>
              </a:rPr>
              <a:t>. Metal </a:t>
            </a:r>
            <a:r>
              <a:rPr lang="it-IT" dirty="0" err="1" smtClean="0">
                <a:latin typeface="Maiandra GD" panose="020E0502030308020204" pitchFamily="34" charset="77"/>
              </a:rPr>
              <a:t>abundances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CB84994F-FC71-3D4C-A97A-7E1A9DFDB23C}"/>
              </a:ext>
            </a:extLst>
          </p:cNvPr>
          <p:cNvSpPr txBox="1">
            <a:spLocks/>
          </p:cNvSpPr>
          <p:nvPr/>
        </p:nvSpPr>
        <p:spPr>
          <a:xfrm>
            <a:off x="1" y="1160498"/>
            <a:ext cx="121920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 smtClean="0">
                <a:latin typeface="Maiandra GD" panose="020E0502030308020204" pitchFamily="34" charset="77"/>
              </a:rPr>
              <a:t>Chemical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enrichment</a:t>
            </a:r>
            <a:r>
              <a:rPr lang="it-IT" dirty="0" smtClean="0">
                <a:latin typeface="Maiandra GD" panose="020E0502030308020204" pitchFamily="34" charset="77"/>
              </a:rPr>
              <a:t> of clusters </a:t>
            </a:r>
            <a:r>
              <a:rPr lang="it-IT" dirty="0" err="1" smtClean="0">
                <a:latin typeface="Maiandra GD" panose="020E0502030308020204" pitchFamily="34" charset="77"/>
              </a:rPr>
              <a:t>happened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early</a:t>
            </a:r>
            <a:r>
              <a:rPr lang="it-IT" dirty="0" smtClean="0">
                <a:latin typeface="Maiandra GD" panose="020E0502030308020204" pitchFamily="34" charset="77"/>
              </a:rPr>
              <a:t> (</a:t>
            </a:r>
            <a:r>
              <a:rPr lang="it-IT" dirty="0" err="1" smtClean="0">
                <a:latin typeface="Maiandra GD" panose="020E0502030308020204" pitchFamily="34" charset="77"/>
              </a:rPr>
              <a:t>z</a:t>
            </a:r>
            <a:r>
              <a:rPr lang="it-IT" dirty="0" smtClean="0">
                <a:latin typeface="Maiandra GD" panose="020E0502030308020204" pitchFamily="34" charset="77"/>
              </a:rPr>
              <a:t> &gt;2) with </a:t>
            </a:r>
            <a:r>
              <a:rPr lang="it-IT" dirty="0" err="1" smtClean="0">
                <a:latin typeface="Maiandra GD" panose="020E0502030308020204" pitchFamily="34" charset="77"/>
              </a:rPr>
              <a:t>metals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expelled</a:t>
            </a:r>
            <a:r>
              <a:rPr lang="it-IT" dirty="0" smtClean="0">
                <a:latin typeface="Maiandra GD" panose="020E0502030308020204" pitchFamily="34" charset="77"/>
              </a:rPr>
              <a:t> from </a:t>
            </a:r>
            <a:r>
              <a:rPr lang="it-IT" dirty="0" err="1" smtClean="0">
                <a:latin typeface="Maiandra GD" panose="020E0502030308020204" pitchFamily="34" charset="77"/>
              </a:rPr>
              <a:t>galaxy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winds</a:t>
            </a:r>
            <a:r>
              <a:rPr lang="it-IT" dirty="0" smtClean="0">
                <a:latin typeface="Maiandra GD" panose="020E0502030308020204" pitchFamily="34" charset="77"/>
              </a:rPr>
              <a:t> with the </a:t>
            </a:r>
            <a:r>
              <a:rPr lang="it-IT" dirty="0" err="1" smtClean="0">
                <a:latin typeface="Maiandra GD" panose="020E0502030308020204" pitchFamily="34" charset="77"/>
              </a:rPr>
              <a:t>necessary</a:t>
            </a:r>
            <a:r>
              <a:rPr lang="it-IT" dirty="0" smtClean="0">
                <a:latin typeface="Maiandra GD" panose="020E0502030308020204" pitchFamily="34" charset="77"/>
              </a:rPr>
              <a:t> help of AGN feedback.</a:t>
            </a:r>
          </a:p>
          <a:p>
            <a:endParaRPr lang="it-IT" dirty="0">
              <a:latin typeface="Maiandra GD" panose="020E0502030308020204" pitchFamily="34" charset="77"/>
            </a:endParaRPr>
          </a:p>
          <a:p>
            <a:pPr marL="0" indent="0">
              <a:buNone/>
            </a:pPr>
            <a:endParaRPr lang="it-IT" baseline="-25000" dirty="0">
              <a:latin typeface="Maiandra GD" panose="020E0502030308020204" pitchFamily="34" charset="77"/>
            </a:endParaRPr>
          </a:p>
          <a:p>
            <a:pPr marL="0" indent="0">
              <a:buNone/>
            </a:pP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9035524" y="6088559"/>
            <a:ext cx="11592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Biffi+18</a:t>
            </a:r>
          </a:p>
          <a:p>
            <a:endParaRPr lang="it-IT" sz="2000" b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412" y="2334790"/>
            <a:ext cx="5971520" cy="39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207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9086C1E7-EFE8-5E46-B5EA-C35510EE0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5283904"/>
            <a:ext cx="11928143" cy="13625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 smtClean="0">
                <a:latin typeface="Maiandra GD" panose="020E0502030308020204" pitchFamily="34" charset="77"/>
              </a:rPr>
              <a:t> </a:t>
            </a:r>
            <a:endParaRPr lang="it-IT" dirty="0">
              <a:latin typeface="Maiandra GD" panose="020E0502030308020204" pitchFamily="34" charset="77"/>
            </a:endParaRPr>
          </a:p>
          <a:p>
            <a:pPr marL="0" indent="0">
              <a:buNone/>
            </a:pPr>
            <a:r>
              <a:rPr lang="it-IT" dirty="0" err="1" smtClean="0">
                <a:latin typeface="Maiandra GD" panose="020E0502030308020204" pitchFamily="34" charset="77"/>
              </a:rPr>
              <a:t>Key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signature</a:t>
            </a:r>
            <a:r>
              <a:rPr lang="it-IT" dirty="0" smtClean="0">
                <a:latin typeface="Maiandra GD" panose="020E0502030308020204" pitchFamily="34" charset="77"/>
              </a:rPr>
              <a:t> of the Fe-L </a:t>
            </a:r>
            <a:r>
              <a:rPr lang="it-IT" dirty="0" err="1" smtClean="0">
                <a:latin typeface="Maiandra GD" panose="020E0502030308020204" pitchFamily="34" charset="77"/>
              </a:rPr>
              <a:t>complex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which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has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been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historically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difficult</a:t>
            </a:r>
            <a:r>
              <a:rPr lang="it-IT" dirty="0" smtClean="0">
                <a:latin typeface="Maiandra GD" panose="020E0502030308020204" pitchFamily="34" charset="77"/>
              </a:rPr>
              <a:t> to model in plasma </a:t>
            </a:r>
            <a:r>
              <a:rPr lang="it-IT" dirty="0" err="1" smtClean="0">
                <a:latin typeface="Maiandra GD" panose="020E0502030308020204" pitchFamily="34" charset="77"/>
              </a:rPr>
              <a:t>codes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xmlns="" id="{340BDB4B-2665-444D-90AF-DD24E4F4609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smtClean="0">
                <a:latin typeface="Maiandra GD" panose="020E0502030308020204" pitchFamily="34" charset="77"/>
              </a:rPr>
              <a:t>The Fe-L </a:t>
            </a:r>
            <a:r>
              <a:rPr lang="it-IT" dirty="0" err="1" smtClean="0">
                <a:latin typeface="Maiandra GD" panose="020E0502030308020204" pitchFamily="34" charset="77"/>
              </a:rPr>
              <a:t>shell</a:t>
            </a:r>
            <a:r>
              <a:rPr lang="it-IT" dirty="0" smtClean="0">
                <a:latin typeface="Maiandra GD" panose="020E0502030308020204" pitchFamily="34" charset="77"/>
              </a:rPr>
              <a:t>: a </a:t>
            </a:r>
            <a:r>
              <a:rPr lang="it-IT" dirty="0" err="1" smtClean="0">
                <a:latin typeface="Maiandra GD" panose="020E0502030308020204" pitchFamily="34" charset="77"/>
              </a:rPr>
              <a:t>gift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but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also</a:t>
            </a:r>
            <a:r>
              <a:rPr lang="it-IT" dirty="0" smtClean="0">
                <a:latin typeface="Maiandra GD" panose="020E0502030308020204" pitchFamily="34" charset="77"/>
              </a:rPr>
              <a:t> a </a:t>
            </a:r>
            <a:r>
              <a:rPr lang="it-IT" dirty="0" err="1" smtClean="0">
                <a:latin typeface="Maiandra GD" panose="020E0502030308020204" pitchFamily="34" charset="77"/>
              </a:rPr>
              <a:t>curse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BB44773B-0CF6-4740-819F-E079793B99AA}"/>
              </a:ext>
            </a:extLst>
          </p:cNvPr>
          <p:cNvSpPr txBox="1"/>
          <p:nvPr/>
        </p:nvSpPr>
        <p:spPr>
          <a:xfrm>
            <a:off x="3531108" y="5120128"/>
            <a:ext cx="5129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>
                <a:latin typeface="Maiandra GD" panose="020E0502030308020204" pitchFamily="34" charset="77"/>
              </a:rPr>
              <a:t>Fabian+94</a:t>
            </a:r>
            <a:endParaRPr lang="it-IT" dirty="0">
              <a:latin typeface="Maiandra GD" panose="020E0502030308020204" pitchFamily="34" charset="77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28" y="1211119"/>
            <a:ext cx="4273527" cy="3861937"/>
          </a:xfrm>
          <a:prstGeom prst="rect">
            <a:avLst/>
          </a:prstGeom>
        </p:spPr>
      </p:pic>
      <p:sp>
        <p:nvSpPr>
          <p:cNvPr id="11" name="CasellaDiTesto 9">
            <a:extLst>
              <a:ext uri="{FF2B5EF4-FFF2-40B4-BE49-F238E27FC236}">
                <a16:creationId xmlns:a16="http://schemas.microsoft.com/office/drawing/2014/main" xmlns="" id="{BB44773B-0CF6-4740-819F-E079793B99AA}"/>
              </a:ext>
            </a:extLst>
          </p:cNvPr>
          <p:cNvSpPr txBox="1"/>
          <p:nvPr/>
        </p:nvSpPr>
        <p:spPr>
          <a:xfrm>
            <a:off x="9960531" y="5279993"/>
            <a:ext cx="5129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Maiandra GD" panose="020E0502030308020204" pitchFamily="34" charset="77"/>
              </a:rPr>
              <a:t>Loewenstein+12</a:t>
            </a:r>
            <a:endParaRPr lang="it-IT" dirty="0">
              <a:latin typeface="Maiandra GD" panose="020E0502030308020204" pitchFamily="34" charset="7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822" y="1138324"/>
            <a:ext cx="4712139" cy="414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5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9086C1E7-EFE8-5E46-B5EA-C35510EE0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295" y="5283904"/>
            <a:ext cx="11928143" cy="13625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 smtClean="0">
                <a:latin typeface="Maiandra GD" panose="020E0502030308020204" pitchFamily="34" charset="77"/>
              </a:rPr>
              <a:t> </a:t>
            </a:r>
            <a:endParaRPr lang="it-IT" dirty="0">
              <a:latin typeface="Maiandra GD" panose="020E0502030308020204" pitchFamily="34" charset="77"/>
            </a:endParaRPr>
          </a:p>
          <a:p>
            <a:pPr marL="0" indent="0">
              <a:buNone/>
            </a:pPr>
            <a:r>
              <a:rPr lang="it-IT" dirty="0" smtClean="0">
                <a:latin typeface="Maiandra GD" panose="020E0502030308020204" pitchFamily="34" charset="77"/>
              </a:rPr>
              <a:t>SPEXACT and </a:t>
            </a:r>
            <a:r>
              <a:rPr lang="it-IT" dirty="0" err="1" smtClean="0">
                <a:latin typeface="Maiandra GD" panose="020E0502030308020204" pitchFamily="34" charset="77"/>
              </a:rPr>
              <a:t>AtomDB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converging</a:t>
            </a:r>
            <a:r>
              <a:rPr lang="it-IT" dirty="0" smtClean="0">
                <a:latin typeface="Maiandra GD" panose="020E0502030308020204" pitchFamily="34" charset="77"/>
              </a:rPr>
              <a:t> in </a:t>
            </a:r>
            <a:r>
              <a:rPr lang="it-IT" dirty="0" err="1" smtClean="0">
                <a:latin typeface="Maiandra GD" panose="020E0502030308020204" pitchFamily="34" charset="77"/>
              </a:rPr>
              <a:t>recent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years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at</a:t>
            </a:r>
            <a:r>
              <a:rPr lang="it-IT" dirty="0" smtClean="0">
                <a:latin typeface="Maiandra GD" panose="020E0502030308020204" pitchFamily="34" charset="77"/>
              </a:rPr>
              <a:t> CCD-</a:t>
            </a:r>
            <a:r>
              <a:rPr lang="it-IT" dirty="0" err="1" smtClean="0">
                <a:latin typeface="Maiandra GD" panose="020E0502030308020204" pitchFamily="34" charset="77"/>
              </a:rPr>
              <a:t>level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resolution</a:t>
            </a:r>
            <a:r>
              <a:rPr lang="it-IT" dirty="0" smtClean="0">
                <a:latin typeface="Maiandra GD" panose="020E0502030308020204" pitchFamily="34" charset="77"/>
              </a:rPr>
              <a:t> of the </a:t>
            </a:r>
            <a:r>
              <a:rPr lang="it-IT" dirty="0" err="1" smtClean="0">
                <a:latin typeface="Maiandra GD" panose="020E0502030308020204" pitchFamily="34" charset="77"/>
              </a:rPr>
              <a:t>order</a:t>
            </a:r>
            <a:r>
              <a:rPr lang="it-IT" dirty="0" smtClean="0">
                <a:latin typeface="Maiandra GD" panose="020E0502030308020204" pitchFamily="34" charset="77"/>
              </a:rPr>
              <a:t> of 5-10 % </a:t>
            </a:r>
            <a:r>
              <a:rPr lang="it-IT" dirty="0" err="1" smtClean="0">
                <a:latin typeface="Maiandra GD" panose="020E0502030308020204" pitchFamily="34" charset="77"/>
              </a:rPr>
              <a:t>at</a:t>
            </a:r>
            <a:r>
              <a:rPr lang="it-IT" dirty="0" smtClean="0">
                <a:latin typeface="Maiandra GD" panose="020E0502030308020204" pitchFamily="34" charset="77"/>
              </a:rPr>
              <a:t> 1 </a:t>
            </a:r>
            <a:r>
              <a:rPr lang="it-IT" dirty="0" err="1" smtClean="0">
                <a:latin typeface="Maiandra GD" panose="020E0502030308020204" pitchFamily="34" charset="77"/>
              </a:rPr>
              <a:t>keV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xmlns="" id="{340BDB4B-2665-444D-90AF-DD24E4F4609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smtClean="0">
                <a:latin typeface="Maiandra GD" panose="020E0502030308020204" pitchFamily="34" charset="77"/>
              </a:rPr>
              <a:t>The Fe-L </a:t>
            </a:r>
            <a:r>
              <a:rPr lang="it-IT" dirty="0" err="1" smtClean="0">
                <a:latin typeface="Maiandra GD" panose="020E0502030308020204" pitchFamily="34" charset="77"/>
              </a:rPr>
              <a:t>shell</a:t>
            </a:r>
            <a:r>
              <a:rPr lang="it-IT" dirty="0" smtClean="0">
                <a:latin typeface="Maiandra GD" panose="020E0502030308020204" pitchFamily="34" charset="77"/>
              </a:rPr>
              <a:t>: a </a:t>
            </a:r>
            <a:r>
              <a:rPr lang="it-IT" dirty="0" err="1" smtClean="0">
                <a:latin typeface="Maiandra GD" panose="020E0502030308020204" pitchFamily="34" charset="77"/>
              </a:rPr>
              <a:t>gift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but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also</a:t>
            </a:r>
            <a:r>
              <a:rPr lang="it-IT" dirty="0" smtClean="0">
                <a:latin typeface="Maiandra GD" panose="020E0502030308020204" pitchFamily="34" charset="77"/>
              </a:rPr>
              <a:t> a </a:t>
            </a:r>
            <a:r>
              <a:rPr lang="it-IT" dirty="0" err="1" smtClean="0">
                <a:latin typeface="Maiandra GD" panose="020E0502030308020204" pitchFamily="34" charset="77"/>
              </a:rPr>
              <a:t>curse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11" name="CasellaDiTesto 9">
            <a:extLst>
              <a:ext uri="{FF2B5EF4-FFF2-40B4-BE49-F238E27FC236}">
                <a16:creationId xmlns:a16="http://schemas.microsoft.com/office/drawing/2014/main" xmlns="" id="{BB44773B-0CF6-4740-819F-E079793B99AA}"/>
              </a:ext>
            </a:extLst>
          </p:cNvPr>
          <p:cNvSpPr txBox="1"/>
          <p:nvPr/>
        </p:nvSpPr>
        <p:spPr>
          <a:xfrm>
            <a:off x="10506446" y="5402825"/>
            <a:ext cx="5129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Maiandra GD" panose="020E0502030308020204" pitchFamily="34" charset="77"/>
              </a:rPr>
              <a:t>Gastaldello+21</a:t>
            </a:r>
            <a:endParaRPr lang="it-IT" dirty="0">
              <a:latin typeface="Maiandra GD" panose="020E0502030308020204" pitchFamily="34" charset="7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66" y="1153917"/>
            <a:ext cx="10058400" cy="431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43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9086C1E7-EFE8-5E46-B5EA-C35510EE0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295" y="5346968"/>
            <a:ext cx="11928143" cy="13625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 smtClean="0">
                <a:latin typeface="Maiandra GD" panose="020E0502030308020204" pitchFamily="34" charset="77"/>
              </a:rPr>
              <a:t> </a:t>
            </a:r>
            <a:endParaRPr lang="it-IT" dirty="0">
              <a:latin typeface="Maiandra GD" panose="020E0502030308020204" pitchFamily="34" charset="77"/>
            </a:endParaRPr>
          </a:p>
          <a:p>
            <a:pPr marL="0" indent="0">
              <a:buNone/>
            </a:pPr>
            <a:r>
              <a:rPr lang="it-IT" dirty="0" err="1" smtClean="0">
                <a:latin typeface="Maiandra GD" panose="020E0502030308020204" pitchFamily="34" charset="77"/>
              </a:rPr>
              <a:t>Abundances</a:t>
            </a:r>
            <a:r>
              <a:rPr lang="it-IT" dirty="0" smtClean="0">
                <a:latin typeface="Maiandra GD" panose="020E0502030308020204" pitchFamily="34" charset="77"/>
              </a:rPr>
              <a:t> sensitive to the </a:t>
            </a:r>
            <a:r>
              <a:rPr lang="it-IT" dirty="0" err="1" smtClean="0">
                <a:latin typeface="Maiandra GD" panose="020E0502030308020204" pitchFamily="34" charset="77"/>
              </a:rPr>
              <a:t>presence</a:t>
            </a:r>
            <a:r>
              <a:rPr lang="it-IT" dirty="0" smtClean="0">
                <a:latin typeface="Maiandra GD" panose="020E0502030308020204" pitchFamily="34" charset="77"/>
              </a:rPr>
              <a:t> of multi-temperature plasma (</a:t>
            </a:r>
            <a:r>
              <a:rPr lang="it-IT" dirty="0" err="1" smtClean="0">
                <a:latin typeface="Maiandra GD" panose="020E0502030308020204" pitchFamily="34" charset="77"/>
              </a:rPr>
              <a:t>cooling</a:t>
            </a:r>
            <a:r>
              <a:rPr lang="it-IT" dirty="0" smtClean="0">
                <a:latin typeface="Maiandra GD" panose="020E0502030308020204" pitchFamily="34" charset="77"/>
              </a:rPr>
              <a:t>, </a:t>
            </a:r>
            <a:r>
              <a:rPr lang="it-IT" dirty="0" err="1" smtClean="0">
                <a:latin typeface="Maiandra GD" panose="020E0502030308020204" pitchFamily="34" charset="77"/>
              </a:rPr>
              <a:t>projection</a:t>
            </a:r>
            <a:r>
              <a:rPr lang="it-IT" dirty="0" smtClean="0">
                <a:latin typeface="Maiandra GD" panose="020E0502030308020204" pitchFamily="34" charset="77"/>
              </a:rPr>
              <a:t>) </a:t>
            </a:r>
            <a:r>
              <a:rPr lang="it-IT" dirty="0" err="1" smtClean="0">
                <a:latin typeface="Maiandra GD" panose="020E0502030308020204" pitchFamily="34" charset="77"/>
              </a:rPr>
              <a:t>when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fitted</a:t>
            </a:r>
            <a:r>
              <a:rPr lang="it-IT" dirty="0" smtClean="0">
                <a:latin typeface="Maiandra GD" panose="020E0502030308020204" pitchFamily="34" charset="77"/>
              </a:rPr>
              <a:t> with a single temperature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xmlns="" id="{340BDB4B-2665-444D-90AF-DD24E4F4609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smtClean="0">
                <a:latin typeface="Maiandra GD" panose="020E0502030308020204" pitchFamily="34" charset="77"/>
              </a:rPr>
              <a:t>The Fe-</a:t>
            </a:r>
            <a:r>
              <a:rPr lang="it-IT" dirty="0" err="1" smtClean="0">
                <a:latin typeface="Maiandra GD" panose="020E0502030308020204" pitchFamily="34" charset="77"/>
              </a:rPr>
              <a:t>bias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11" name="CasellaDiTesto 9">
            <a:extLst>
              <a:ext uri="{FF2B5EF4-FFF2-40B4-BE49-F238E27FC236}">
                <a16:creationId xmlns:a16="http://schemas.microsoft.com/office/drawing/2014/main" xmlns="" id="{BB44773B-0CF6-4740-819F-E079793B99AA}"/>
              </a:ext>
            </a:extLst>
          </p:cNvPr>
          <p:cNvSpPr txBox="1"/>
          <p:nvPr/>
        </p:nvSpPr>
        <p:spPr>
          <a:xfrm>
            <a:off x="10506446" y="5402825"/>
            <a:ext cx="5129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Maiandra GD" panose="020E0502030308020204" pitchFamily="34" charset="77"/>
              </a:rPr>
              <a:t>Gastaldello+21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6" name="CasellaDiTesto 9">
            <a:extLst>
              <a:ext uri="{FF2B5EF4-FFF2-40B4-BE49-F238E27FC236}">
                <a16:creationId xmlns:a16="http://schemas.microsoft.com/office/drawing/2014/main" xmlns="" id="{BB44773B-0CF6-4740-819F-E079793B99AA}"/>
              </a:ext>
            </a:extLst>
          </p:cNvPr>
          <p:cNvSpPr txBox="1"/>
          <p:nvPr/>
        </p:nvSpPr>
        <p:spPr>
          <a:xfrm>
            <a:off x="137087" y="5283904"/>
            <a:ext cx="5129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latin typeface="Maiandra GD" panose="020E0502030308020204" pitchFamily="34" charset="77"/>
              </a:rPr>
              <a:t>Buote</a:t>
            </a:r>
            <a:r>
              <a:rPr lang="it-IT" dirty="0" smtClean="0">
                <a:latin typeface="Maiandra GD" panose="020E0502030308020204" pitchFamily="34" charset="77"/>
              </a:rPr>
              <a:t> 00</a:t>
            </a:r>
            <a:endParaRPr lang="it-IT" dirty="0">
              <a:latin typeface="Maiandra GD" panose="020E0502030308020204" pitchFamily="34" charset="7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45" y="1294537"/>
            <a:ext cx="5238154" cy="39893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403" y="1040523"/>
            <a:ext cx="3004648" cy="463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8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9086C1E7-EFE8-5E46-B5EA-C35510EE0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295" y="5245793"/>
            <a:ext cx="7519389" cy="149526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it-IT" dirty="0" smtClean="0">
                <a:latin typeface="Maiandra GD" panose="020E0502030308020204" pitchFamily="34" charset="77"/>
              </a:rPr>
              <a:t> </a:t>
            </a:r>
            <a:endParaRPr lang="it-IT" dirty="0">
              <a:latin typeface="Maiandra GD" panose="020E0502030308020204" pitchFamily="34" charset="77"/>
            </a:endParaRPr>
          </a:p>
          <a:p>
            <a:pPr marL="0" indent="0">
              <a:buNone/>
            </a:pPr>
            <a:r>
              <a:rPr lang="it-IT" dirty="0" err="1" smtClean="0">
                <a:latin typeface="Maiandra GD" panose="020E0502030308020204" pitchFamily="34" charset="77"/>
              </a:rPr>
              <a:t>Early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puzzling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low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abundances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mainly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coming</a:t>
            </a:r>
            <a:r>
              <a:rPr lang="it-IT" dirty="0" smtClean="0">
                <a:latin typeface="Maiandra GD" panose="020E0502030308020204" pitchFamily="34" charset="77"/>
              </a:rPr>
              <a:t> from Fe </a:t>
            </a:r>
            <a:r>
              <a:rPr lang="it-IT" dirty="0" err="1" smtClean="0">
                <a:latin typeface="Maiandra GD" panose="020E0502030308020204" pitchFamily="34" charset="77"/>
              </a:rPr>
              <a:t>bias</a:t>
            </a:r>
            <a:r>
              <a:rPr lang="it-IT" dirty="0" smtClean="0">
                <a:latin typeface="Maiandra GD" panose="020E0502030308020204" pitchFamily="34" charset="77"/>
              </a:rPr>
              <a:t> (and </a:t>
            </a:r>
            <a:r>
              <a:rPr lang="it-IT" dirty="0" err="1" smtClean="0">
                <a:latin typeface="Maiandra GD" panose="020E0502030308020204" pitchFamily="34" charset="77"/>
              </a:rPr>
              <a:t>different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abundance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tables</a:t>
            </a:r>
            <a:r>
              <a:rPr lang="it-IT" dirty="0" smtClean="0">
                <a:latin typeface="Maiandra GD" panose="020E0502030308020204" pitchFamily="34" charset="77"/>
              </a:rPr>
              <a:t>, </a:t>
            </a:r>
            <a:r>
              <a:rPr lang="it-IT" dirty="0" err="1" smtClean="0">
                <a:latin typeface="Maiandra GD" panose="020E0502030308020204" pitchFamily="34" charset="77"/>
              </a:rPr>
              <a:t>Asplund</a:t>
            </a:r>
            <a:r>
              <a:rPr lang="it-IT" dirty="0" smtClean="0">
                <a:latin typeface="Maiandra GD" panose="020E0502030308020204" pitchFamily="34" charset="77"/>
              </a:rPr>
              <a:t> in </a:t>
            </a:r>
            <a:r>
              <a:rPr lang="it-IT" dirty="0" err="1" smtClean="0">
                <a:latin typeface="Maiandra GD" panose="020E0502030308020204" pitchFamily="34" charset="77"/>
              </a:rPr>
              <a:t>this</a:t>
            </a:r>
            <a:r>
              <a:rPr lang="it-IT" dirty="0" smtClean="0">
                <a:latin typeface="Maiandra GD" panose="020E0502030308020204" pitchFamily="34" charset="77"/>
              </a:rPr>
              <a:t> talk). </a:t>
            </a:r>
            <a:r>
              <a:rPr lang="it-IT" dirty="0" err="1" smtClean="0">
                <a:latin typeface="Maiandra GD" panose="020E0502030308020204" pitchFamily="34" charset="77"/>
              </a:rPr>
              <a:t>Evidence</a:t>
            </a:r>
            <a:r>
              <a:rPr lang="it-IT" dirty="0" smtClean="0">
                <a:latin typeface="Maiandra GD" panose="020E0502030308020204" pitchFamily="34" charset="77"/>
              </a:rPr>
              <a:t> of Fe </a:t>
            </a:r>
            <a:r>
              <a:rPr lang="it-IT" dirty="0" err="1" smtClean="0">
                <a:latin typeface="Maiandra GD" panose="020E0502030308020204" pitchFamily="34" charset="77"/>
              </a:rPr>
              <a:t>gradients</a:t>
            </a:r>
            <a:r>
              <a:rPr lang="it-IT" dirty="0" smtClean="0">
                <a:latin typeface="Maiandra GD" panose="020E0502030308020204" pitchFamily="34" charset="77"/>
              </a:rPr>
              <a:t> in X-</a:t>
            </a:r>
            <a:r>
              <a:rPr lang="it-IT" dirty="0" err="1" smtClean="0">
                <a:latin typeface="Maiandra GD" panose="020E0502030308020204" pitchFamily="34" charset="77"/>
              </a:rPr>
              <a:t>ray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bright</a:t>
            </a:r>
            <a:r>
              <a:rPr lang="it-IT" dirty="0" smtClean="0">
                <a:latin typeface="Maiandra GD" panose="020E0502030308020204" pitchFamily="34" charset="77"/>
              </a:rPr>
              <a:t> (“CC”) </a:t>
            </a:r>
            <a:r>
              <a:rPr lang="it-IT" dirty="0" err="1" smtClean="0">
                <a:latin typeface="Maiandra GD" panose="020E0502030308020204" pitchFamily="34" charset="77"/>
              </a:rPr>
              <a:t>groups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xmlns="" id="{340BDB4B-2665-444D-90AF-DD24E4F46096}"/>
              </a:ext>
            </a:extLst>
          </p:cNvPr>
          <p:cNvSpPr txBox="1">
            <a:spLocks/>
          </p:cNvSpPr>
          <p:nvPr/>
        </p:nvSpPr>
        <p:spPr>
          <a:xfrm>
            <a:off x="838200" y="20746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err="1" smtClean="0">
                <a:latin typeface="Maiandra GD" panose="020E0502030308020204" pitchFamily="34" charset="77"/>
              </a:rPr>
              <a:t>Early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measurements</a:t>
            </a:r>
            <a:r>
              <a:rPr lang="it-IT" dirty="0" smtClean="0">
                <a:latin typeface="Maiandra GD" panose="020E0502030308020204" pitchFamily="34" charset="77"/>
              </a:rPr>
              <a:t> with ROSAT and ASCA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11" name="CasellaDiTesto 9">
            <a:extLst>
              <a:ext uri="{FF2B5EF4-FFF2-40B4-BE49-F238E27FC236}">
                <a16:creationId xmlns:a16="http://schemas.microsoft.com/office/drawing/2014/main" xmlns="" id="{BB44773B-0CF6-4740-819F-E079793B99AA}"/>
              </a:ext>
            </a:extLst>
          </p:cNvPr>
          <p:cNvSpPr txBox="1"/>
          <p:nvPr/>
        </p:nvSpPr>
        <p:spPr>
          <a:xfrm>
            <a:off x="248012" y="4876461"/>
            <a:ext cx="5129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Maiandra GD" panose="020E0502030308020204" pitchFamily="34" charset="77"/>
              </a:rPr>
              <a:t>Renzini+97</a:t>
            </a:r>
            <a:endParaRPr lang="it-IT" dirty="0">
              <a:latin typeface="Maiandra GD" panose="020E0502030308020204" pitchFamily="34" charset="7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620" y="903335"/>
            <a:ext cx="4096546" cy="6017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34" y="1417390"/>
            <a:ext cx="6206096" cy="3391094"/>
          </a:xfrm>
          <a:prstGeom prst="rect">
            <a:avLst/>
          </a:prstGeom>
        </p:spPr>
      </p:pic>
      <p:sp>
        <p:nvSpPr>
          <p:cNvPr id="6" name="CasellaDiTesto 9">
            <a:extLst>
              <a:ext uri="{FF2B5EF4-FFF2-40B4-BE49-F238E27FC236}">
                <a16:creationId xmlns:a16="http://schemas.microsoft.com/office/drawing/2014/main" xmlns="" id="{BB44773B-0CF6-4740-819F-E079793B99AA}"/>
              </a:ext>
            </a:extLst>
          </p:cNvPr>
          <p:cNvSpPr txBox="1"/>
          <p:nvPr/>
        </p:nvSpPr>
        <p:spPr>
          <a:xfrm>
            <a:off x="8820441" y="868953"/>
            <a:ext cx="5129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  <a:latin typeface="Maiandra GD" panose="020E0502030308020204" pitchFamily="34" charset="77"/>
              </a:rPr>
              <a:t>Buote</a:t>
            </a:r>
            <a:r>
              <a:rPr lang="it-IT" dirty="0" smtClean="0">
                <a:solidFill>
                  <a:schemeClr val="bg1"/>
                </a:solidFill>
                <a:latin typeface="Maiandra GD" panose="020E0502030308020204" pitchFamily="34" charset="77"/>
              </a:rPr>
              <a:t> 00</a:t>
            </a:r>
            <a:endParaRPr lang="it-IT" dirty="0">
              <a:solidFill>
                <a:schemeClr val="bg1"/>
              </a:solidFill>
              <a:latin typeface="Maiandra GD" panose="020E0502030308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6541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916430E4-8CCE-D840-B467-D64239F1E1A6}"/>
              </a:ext>
            </a:extLst>
          </p:cNvPr>
          <p:cNvSpPr/>
          <p:nvPr/>
        </p:nvSpPr>
        <p:spPr>
          <a:xfrm>
            <a:off x="0" y="0"/>
            <a:ext cx="156453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9F477C1A-698D-1A49-A090-9C8C013A811A}"/>
              </a:ext>
            </a:extLst>
          </p:cNvPr>
          <p:cNvSpPr/>
          <p:nvPr/>
        </p:nvSpPr>
        <p:spPr>
          <a:xfrm>
            <a:off x="10627469" y="0"/>
            <a:ext cx="156453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xmlns="" id="{6D74F6E3-11F8-594B-A2F0-AB1B76AA0EB2}"/>
              </a:ext>
            </a:extLst>
          </p:cNvPr>
          <p:cNvSpPr txBox="1">
            <a:spLocks/>
          </p:cNvSpPr>
          <p:nvPr/>
        </p:nvSpPr>
        <p:spPr>
          <a:xfrm>
            <a:off x="838200" y="20746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smtClean="0">
                <a:latin typeface="Maiandra GD" panose="020E0502030308020204" pitchFamily="34" charset="77"/>
              </a:rPr>
              <a:t>The </a:t>
            </a:r>
            <a:r>
              <a:rPr lang="it-IT" dirty="0" err="1" smtClean="0">
                <a:latin typeface="Maiandra GD" panose="020E0502030308020204" pitchFamily="34" charset="77"/>
              </a:rPr>
              <a:t>current</a:t>
            </a:r>
            <a:r>
              <a:rPr lang="it-IT" dirty="0" smtClean="0">
                <a:latin typeface="Maiandra GD" panose="020E0502030308020204" pitchFamily="34" charset="77"/>
              </a:rPr>
              <a:t> status of </a:t>
            </a:r>
            <a:r>
              <a:rPr lang="it-IT" dirty="0" err="1" smtClean="0">
                <a:latin typeface="Maiandra GD" panose="020E0502030308020204" pitchFamily="34" charset="77"/>
              </a:rPr>
              <a:t>abundance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profiles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endParaRPr lang="it-IT" dirty="0">
              <a:latin typeface="Maiandra GD" panose="020E0502030308020204" pitchFamily="34" charset="77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023004"/>
            <a:ext cx="11951002" cy="46525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59365" y="898633"/>
            <a:ext cx="6144035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latin typeface="Maiandra GD" panose="020E0502030308020204" pitchFamily="34" charset="77"/>
              </a:rPr>
              <a:t>Thanks</a:t>
            </a:r>
            <a:r>
              <a:rPr lang="it-IT" sz="2400" dirty="0" smtClean="0">
                <a:latin typeface="Maiandra GD" panose="020E0502030308020204" pitchFamily="34" charset="77"/>
              </a:rPr>
              <a:t> to XMM, </a:t>
            </a:r>
            <a:r>
              <a:rPr lang="it-IT" sz="2400" dirty="0" err="1" smtClean="0">
                <a:latin typeface="Maiandra GD" panose="020E0502030308020204" pitchFamily="34" charset="77"/>
              </a:rPr>
              <a:t>Chandra</a:t>
            </a:r>
            <a:r>
              <a:rPr lang="it-IT" sz="2400" dirty="0" smtClean="0">
                <a:latin typeface="Maiandra GD" panose="020E0502030308020204" pitchFamily="34" charset="77"/>
              </a:rPr>
              <a:t> and </a:t>
            </a:r>
            <a:r>
              <a:rPr lang="it-IT" sz="2400" dirty="0" err="1" smtClean="0">
                <a:latin typeface="Maiandra GD" panose="020E0502030308020204" pitchFamily="34" charset="77"/>
              </a:rPr>
              <a:t>Suzaku</a:t>
            </a:r>
            <a:r>
              <a:rPr lang="it-IT" sz="2400" dirty="0" smtClean="0">
                <a:latin typeface="Maiandra GD" panose="020E0502030308020204" pitchFamily="34" charset="77"/>
              </a:rPr>
              <a:t> </a:t>
            </a:r>
            <a:r>
              <a:rPr lang="it-IT" sz="2400" dirty="0" err="1" smtClean="0">
                <a:latin typeface="Maiandra GD" panose="020E0502030308020204" pitchFamily="34" charset="77"/>
              </a:rPr>
              <a:t>significant</a:t>
            </a:r>
            <a:r>
              <a:rPr lang="it-IT" sz="2400" dirty="0" smtClean="0">
                <a:latin typeface="Maiandra GD" panose="020E0502030308020204" pitchFamily="34" charset="77"/>
              </a:rPr>
              <a:t> </a:t>
            </a:r>
            <a:r>
              <a:rPr lang="it-IT" sz="2400" dirty="0" err="1" smtClean="0">
                <a:latin typeface="Maiandra GD" panose="020E0502030308020204" pitchFamily="34" charset="77"/>
              </a:rPr>
              <a:t>improvement</a:t>
            </a:r>
            <a:r>
              <a:rPr lang="it-IT" sz="2400" dirty="0" smtClean="0">
                <a:latin typeface="Maiandra GD" panose="020E0502030308020204" pitchFamily="34" charset="77"/>
              </a:rPr>
              <a:t> in the </a:t>
            </a:r>
            <a:r>
              <a:rPr lang="it-IT" sz="2400" dirty="0" err="1" smtClean="0">
                <a:latin typeface="Maiandra GD" panose="020E0502030308020204" pitchFamily="34" charset="77"/>
              </a:rPr>
              <a:t>metallicity</a:t>
            </a:r>
            <a:r>
              <a:rPr lang="it-IT" sz="2400" dirty="0" smtClean="0">
                <a:latin typeface="Maiandra GD" panose="020E0502030308020204" pitchFamily="34" charset="77"/>
              </a:rPr>
              <a:t> </a:t>
            </a:r>
            <a:r>
              <a:rPr lang="it-IT" sz="2400" dirty="0" err="1" smtClean="0">
                <a:latin typeface="Maiandra GD" panose="020E0502030308020204" pitchFamily="34" charset="77"/>
              </a:rPr>
              <a:t>measurements</a:t>
            </a:r>
            <a:endParaRPr lang="it-IT" sz="2400" dirty="0" smtClean="0">
              <a:latin typeface="Maiandra GD" panose="020E0502030308020204" pitchFamily="34" charset="77"/>
            </a:endParaRPr>
          </a:p>
          <a:p>
            <a:pPr marL="342900" indent="-342900">
              <a:buFont typeface="Arial" charset="0"/>
              <a:buChar char="•"/>
            </a:pPr>
            <a:r>
              <a:rPr lang="it-IT" sz="2400" dirty="0" err="1" smtClean="0">
                <a:latin typeface="Maiandra GD" panose="020E0502030308020204" pitchFamily="34" charset="77"/>
              </a:rPr>
              <a:t>Metallicity</a:t>
            </a:r>
            <a:r>
              <a:rPr lang="it-IT" sz="2400" dirty="0" smtClean="0">
                <a:latin typeface="Maiandra GD" panose="020E0502030308020204" pitchFamily="34" charset="77"/>
              </a:rPr>
              <a:t> </a:t>
            </a:r>
            <a:r>
              <a:rPr lang="it-IT" sz="2400" dirty="0" err="1" smtClean="0">
                <a:latin typeface="Maiandra GD" panose="020E0502030308020204" pitchFamily="34" charset="77"/>
              </a:rPr>
              <a:t>increase</a:t>
            </a:r>
            <a:r>
              <a:rPr lang="it-IT" sz="2400" dirty="0" smtClean="0">
                <a:latin typeface="Maiandra GD" panose="020E0502030308020204" pitchFamily="34" charset="77"/>
              </a:rPr>
              <a:t> </a:t>
            </a:r>
            <a:r>
              <a:rPr lang="it-IT" sz="2400" dirty="0" err="1" smtClean="0">
                <a:latin typeface="Maiandra GD" panose="020E0502030308020204" pitchFamily="34" charset="77"/>
              </a:rPr>
              <a:t>towards</a:t>
            </a:r>
            <a:r>
              <a:rPr lang="it-IT" sz="2400" dirty="0" smtClean="0">
                <a:latin typeface="Maiandra GD" panose="020E0502030308020204" pitchFamily="34" charset="77"/>
              </a:rPr>
              <a:t> the core (maximum </a:t>
            </a:r>
            <a:r>
              <a:rPr lang="it-IT" sz="2400" dirty="0" err="1" smtClean="0">
                <a:latin typeface="Maiandra GD" panose="020E0502030308020204" pitchFamily="34" charset="77"/>
              </a:rPr>
              <a:t>half</a:t>
            </a:r>
            <a:r>
              <a:rPr lang="it-IT" sz="2400" dirty="0" smtClean="0">
                <a:latin typeface="Maiandra GD" panose="020E0502030308020204" pitchFamily="34" charset="77"/>
              </a:rPr>
              <a:t> solar to super-solar) </a:t>
            </a:r>
          </a:p>
          <a:p>
            <a:pPr marL="342900" indent="-342900">
              <a:buFont typeface="Arial" charset="0"/>
              <a:buChar char="•"/>
            </a:pPr>
            <a:r>
              <a:rPr lang="it-IT" sz="2400" dirty="0" err="1" smtClean="0">
                <a:latin typeface="Maiandra GD" panose="020E0502030308020204" pitchFamily="34" charset="77"/>
              </a:rPr>
              <a:t>Decrease</a:t>
            </a:r>
            <a:r>
              <a:rPr lang="it-IT" sz="2400" dirty="0" smtClean="0">
                <a:latin typeface="Maiandra GD" panose="020E0502030308020204" pitchFamily="34" charset="77"/>
              </a:rPr>
              <a:t> </a:t>
            </a:r>
            <a:r>
              <a:rPr lang="it-IT" sz="2400" dirty="0" err="1" smtClean="0">
                <a:latin typeface="Maiandra GD" panose="020E0502030308020204" pitchFamily="34" charset="77"/>
              </a:rPr>
              <a:t>outside</a:t>
            </a:r>
            <a:r>
              <a:rPr lang="it-IT" sz="2400" dirty="0" smtClean="0">
                <a:latin typeface="Maiandra GD" panose="020E0502030308020204" pitchFamily="34" charset="77"/>
              </a:rPr>
              <a:t> the core with </a:t>
            </a:r>
            <a:r>
              <a:rPr lang="it-IT" sz="2400" dirty="0" err="1" smtClean="0">
                <a:latin typeface="Maiandra GD" panose="020E0502030308020204" pitchFamily="34" charset="77"/>
              </a:rPr>
              <a:t>similar</a:t>
            </a:r>
            <a:r>
              <a:rPr lang="it-IT" sz="2400" dirty="0" smtClean="0">
                <a:latin typeface="Maiandra GD" panose="020E0502030308020204" pitchFamily="34" charset="77"/>
              </a:rPr>
              <a:t> </a:t>
            </a:r>
            <a:r>
              <a:rPr lang="it-IT" sz="2400" dirty="0" err="1" smtClean="0">
                <a:latin typeface="Maiandra GD" panose="020E0502030308020204" pitchFamily="34" charset="77"/>
              </a:rPr>
              <a:t>slopes</a:t>
            </a:r>
            <a:r>
              <a:rPr lang="it-IT" sz="2400" dirty="0" smtClean="0">
                <a:latin typeface="Maiandra GD" panose="020E0502030308020204" pitchFamily="34" charset="77"/>
              </a:rPr>
              <a:t> and </a:t>
            </a:r>
            <a:r>
              <a:rPr lang="it-IT" sz="2400" dirty="0" err="1" smtClean="0">
                <a:latin typeface="Maiandra GD" panose="020E0502030308020204" pitchFamily="34" charset="77"/>
              </a:rPr>
              <a:t>still</a:t>
            </a:r>
            <a:r>
              <a:rPr lang="it-IT" sz="2400" dirty="0" smtClean="0">
                <a:latin typeface="Maiandra GD" panose="020E0502030308020204" pitchFamily="34" charset="77"/>
              </a:rPr>
              <a:t> to be </a:t>
            </a:r>
            <a:r>
              <a:rPr lang="it-IT" sz="2400" dirty="0" err="1" smtClean="0">
                <a:latin typeface="Maiandra GD" panose="020E0502030308020204" pitchFamily="34" charset="77"/>
              </a:rPr>
              <a:t>confirmed</a:t>
            </a:r>
            <a:r>
              <a:rPr lang="it-IT" sz="2400" dirty="0" smtClean="0">
                <a:latin typeface="Maiandra GD" panose="020E0502030308020204" pitchFamily="34" charset="77"/>
              </a:rPr>
              <a:t> </a:t>
            </a:r>
            <a:r>
              <a:rPr lang="it-IT" sz="2400" dirty="0" err="1" smtClean="0">
                <a:latin typeface="Maiandra GD" panose="020E0502030308020204" pitchFamily="34" charset="77"/>
              </a:rPr>
              <a:t>if</a:t>
            </a:r>
            <a:r>
              <a:rPr lang="it-IT" sz="2400" dirty="0" smtClean="0">
                <a:latin typeface="Maiandra GD" panose="020E0502030308020204" pitchFamily="34" charset="77"/>
              </a:rPr>
              <a:t> </a:t>
            </a:r>
            <a:r>
              <a:rPr lang="it-IT" sz="2400" dirty="0" err="1" smtClean="0">
                <a:latin typeface="Maiandra GD" panose="020E0502030308020204" pitchFamily="34" charset="77"/>
              </a:rPr>
              <a:t>it</a:t>
            </a:r>
            <a:r>
              <a:rPr lang="it-IT" sz="2400" dirty="0" smtClean="0">
                <a:latin typeface="Maiandra GD" panose="020E0502030308020204" pitchFamily="34" charset="77"/>
              </a:rPr>
              <a:t> </a:t>
            </a:r>
            <a:r>
              <a:rPr lang="it-IT" sz="2400" dirty="0" err="1" smtClean="0">
                <a:latin typeface="Maiandra GD" panose="020E0502030308020204" pitchFamily="34" charset="77"/>
              </a:rPr>
              <a:t>reaches</a:t>
            </a:r>
            <a:r>
              <a:rPr lang="it-IT" sz="2400" dirty="0" smtClean="0">
                <a:latin typeface="Maiandra GD" panose="020E0502030308020204" pitchFamily="34" charset="77"/>
              </a:rPr>
              <a:t> a general plateau </a:t>
            </a:r>
            <a:r>
              <a:rPr lang="it-IT" sz="2400" dirty="0" err="1" smtClean="0">
                <a:latin typeface="Maiandra GD" panose="020E0502030308020204" pitchFamily="34" charset="77"/>
              </a:rPr>
              <a:t>as</a:t>
            </a:r>
            <a:r>
              <a:rPr lang="it-IT" sz="2400" dirty="0" smtClean="0">
                <a:latin typeface="Maiandra GD" panose="020E0502030308020204" pitchFamily="34" charset="77"/>
              </a:rPr>
              <a:t> in clusters </a:t>
            </a:r>
            <a:r>
              <a:rPr lang="it-IT" sz="2400" dirty="0" err="1" smtClean="0">
                <a:latin typeface="Maiandra GD" panose="020E0502030308020204" pitchFamily="34" charset="77"/>
              </a:rPr>
              <a:t>at</a:t>
            </a:r>
            <a:r>
              <a:rPr lang="it-IT" sz="2400" dirty="0" smtClean="0">
                <a:latin typeface="Maiandra GD" panose="020E0502030308020204" pitchFamily="34" charset="77"/>
              </a:rPr>
              <a:t> a </a:t>
            </a:r>
            <a:r>
              <a:rPr lang="it-IT" sz="2400" dirty="0" err="1" smtClean="0">
                <a:latin typeface="Maiandra GD" panose="020E0502030308020204" pitchFamily="34" charset="77"/>
              </a:rPr>
              <a:t>value</a:t>
            </a:r>
            <a:r>
              <a:rPr lang="it-IT" sz="2400" dirty="0" smtClean="0">
                <a:latin typeface="Maiandra GD" panose="020E0502030308020204" pitchFamily="34" charset="77"/>
              </a:rPr>
              <a:t> of 0.35 solar </a:t>
            </a:r>
          </a:p>
          <a:p>
            <a:pPr marL="342900" indent="-342900">
              <a:buFont typeface="Arial" charset="0"/>
              <a:buChar char="•"/>
            </a:pPr>
            <a:r>
              <a:rPr lang="it-IT" sz="2400" dirty="0" smtClean="0">
                <a:latin typeface="Maiandra GD" panose="020E0502030308020204" pitchFamily="34" charset="77"/>
              </a:rPr>
              <a:t>Trends with </a:t>
            </a:r>
            <a:r>
              <a:rPr lang="it-IT" sz="2400" dirty="0" err="1" smtClean="0">
                <a:latin typeface="Maiandra GD" panose="020E0502030308020204" pitchFamily="34" charset="77"/>
              </a:rPr>
              <a:t>system</a:t>
            </a:r>
            <a:r>
              <a:rPr lang="it-IT" sz="2400" dirty="0" smtClean="0">
                <a:latin typeface="Maiandra GD" panose="020E0502030308020204" pitchFamily="34" charset="77"/>
              </a:rPr>
              <a:t> mass </a:t>
            </a:r>
            <a:r>
              <a:rPr lang="it-IT" sz="2400" dirty="0" err="1" smtClean="0">
                <a:latin typeface="Maiandra GD" panose="020E0502030308020204" pitchFamily="34" charset="77"/>
              </a:rPr>
              <a:t>reported</a:t>
            </a:r>
            <a:r>
              <a:rPr lang="it-IT" sz="2400" dirty="0" smtClean="0">
                <a:latin typeface="Maiandra GD" panose="020E0502030308020204" pitchFamily="34" charset="77"/>
              </a:rPr>
              <a:t> with </a:t>
            </a:r>
            <a:r>
              <a:rPr lang="it-IT" sz="2400" dirty="0" err="1" smtClean="0">
                <a:latin typeface="Maiandra GD" panose="020E0502030308020204" pitchFamily="34" charset="77"/>
              </a:rPr>
              <a:t>slighly</a:t>
            </a:r>
            <a:r>
              <a:rPr lang="it-IT" sz="2400" dirty="0" smtClean="0">
                <a:latin typeface="Maiandra GD" panose="020E0502030308020204" pitchFamily="34" charset="77"/>
              </a:rPr>
              <a:t> </a:t>
            </a:r>
            <a:r>
              <a:rPr lang="it-IT" sz="2400" dirty="0" err="1" smtClean="0">
                <a:latin typeface="Maiandra GD" panose="020E0502030308020204" pitchFamily="34" charset="77"/>
              </a:rPr>
              <a:t>higher</a:t>
            </a:r>
            <a:r>
              <a:rPr lang="it-IT" sz="2400" dirty="0" smtClean="0">
                <a:latin typeface="Maiandra GD" panose="020E0502030308020204" pitchFamily="34" charset="77"/>
              </a:rPr>
              <a:t> </a:t>
            </a:r>
            <a:r>
              <a:rPr lang="it-IT" sz="2400" dirty="0" err="1" smtClean="0">
                <a:latin typeface="Maiandra GD" panose="020E0502030308020204" pitchFamily="34" charset="77"/>
              </a:rPr>
              <a:t>abundance</a:t>
            </a:r>
            <a:r>
              <a:rPr lang="it-IT" sz="2400" dirty="0" smtClean="0">
                <a:latin typeface="Maiandra GD" panose="020E0502030308020204" pitchFamily="34" charset="77"/>
              </a:rPr>
              <a:t> </a:t>
            </a:r>
            <a:r>
              <a:rPr lang="it-IT" sz="2400" dirty="0" err="1" smtClean="0">
                <a:latin typeface="Maiandra GD" panose="020E0502030308020204" pitchFamily="34" charset="77"/>
              </a:rPr>
              <a:t>at</a:t>
            </a:r>
            <a:r>
              <a:rPr lang="it-IT" sz="2400" dirty="0" smtClean="0">
                <a:latin typeface="Maiandra GD" panose="020E0502030308020204" pitchFamily="34" charset="77"/>
              </a:rPr>
              <a:t> the </a:t>
            </a:r>
            <a:r>
              <a:rPr lang="it-IT" sz="2400" dirty="0" err="1" smtClean="0">
                <a:latin typeface="Maiandra GD" panose="020E0502030308020204" pitchFamily="34" charset="77"/>
              </a:rPr>
              <a:t>group</a:t>
            </a:r>
            <a:r>
              <a:rPr lang="it-IT" sz="2400" dirty="0" smtClean="0">
                <a:latin typeface="Maiandra GD" panose="020E0502030308020204" pitchFamily="34" charset="77"/>
              </a:rPr>
              <a:t> scale in the core</a:t>
            </a:r>
            <a:endParaRPr lang="it-IT" sz="2400" dirty="0">
              <a:latin typeface="Maiandra GD" panose="020E0502030308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7001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9086C1E7-EFE8-5E46-B5EA-C35510EE0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295" y="5346968"/>
            <a:ext cx="11928143" cy="13625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dirty="0" smtClean="0">
                <a:latin typeface="Maiandra GD" panose="020E0502030308020204" pitchFamily="34" charset="77"/>
              </a:rPr>
              <a:t> </a:t>
            </a:r>
            <a:endParaRPr lang="it-IT" dirty="0">
              <a:latin typeface="Maiandra GD" panose="020E0502030308020204" pitchFamily="34" charset="77"/>
            </a:endParaRPr>
          </a:p>
          <a:p>
            <a:pPr marL="0" indent="0">
              <a:buNone/>
            </a:pPr>
            <a:r>
              <a:rPr lang="it-IT" dirty="0" err="1" smtClean="0">
                <a:latin typeface="Maiandra GD" panose="020E0502030308020204" pitchFamily="34" charset="77"/>
              </a:rPr>
              <a:t>Much</a:t>
            </a:r>
            <a:r>
              <a:rPr lang="it-IT" dirty="0" smtClean="0">
                <a:latin typeface="Maiandra GD" panose="020E0502030308020204" pitchFamily="34" charset="77"/>
              </a:rPr>
              <a:t> of the </a:t>
            </a:r>
            <a:r>
              <a:rPr lang="it-IT" dirty="0" err="1" smtClean="0">
                <a:latin typeface="Maiandra GD" panose="020E0502030308020204" pitchFamily="34" charset="77"/>
              </a:rPr>
              <a:t>scatter</a:t>
            </a:r>
            <a:r>
              <a:rPr lang="it-IT" dirty="0" smtClean="0">
                <a:latin typeface="Maiandra GD" panose="020E0502030308020204" pitchFamily="34" charset="77"/>
              </a:rPr>
              <a:t> in the core due to merger (no </a:t>
            </a:r>
            <a:r>
              <a:rPr lang="it-IT" dirty="0" err="1" smtClean="0">
                <a:latin typeface="Maiandra GD" panose="020E0502030308020204" pitchFamily="34" charset="77"/>
              </a:rPr>
              <a:t>peaked</a:t>
            </a:r>
            <a:r>
              <a:rPr lang="it-IT" dirty="0" smtClean="0">
                <a:latin typeface="Maiandra GD" panose="020E0502030308020204" pitchFamily="34" charset="77"/>
              </a:rPr>
              <a:t> SB or T </a:t>
            </a:r>
            <a:r>
              <a:rPr lang="it-IT" dirty="0" err="1" smtClean="0">
                <a:latin typeface="Maiandra GD" panose="020E0502030308020204" pitchFamily="34" charset="77"/>
              </a:rPr>
              <a:t>drop</a:t>
            </a:r>
            <a:r>
              <a:rPr lang="it-IT" dirty="0" smtClean="0">
                <a:latin typeface="Maiandra GD" panose="020E0502030308020204" pitchFamily="34" charset="77"/>
              </a:rPr>
              <a:t>) and AGN (</a:t>
            </a:r>
            <a:r>
              <a:rPr lang="it-IT" dirty="0" err="1" smtClean="0">
                <a:latin typeface="Maiandra GD" panose="020E0502030308020204" pitchFamily="34" charset="77"/>
              </a:rPr>
              <a:t>central</a:t>
            </a:r>
            <a:r>
              <a:rPr lang="it-IT" dirty="0" smtClean="0">
                <a:latin typeface="Maiandra GD" panose="020E0502030308020204" pitchFamily="34" charset="77"/>
              </a:rPr>
              <a:t> radio source) </a:t>
            </a:r>
            <a:r>
              <a:rPr lang="it-IT" dirty="0" err="1" smtClean="0">
                <a:latin typeface="Maiandra GD" panose="020E0502030308020204" pitchFamily="34" charset="77"/>
              </a:rPr>
              <a:t>activity</a:t>
            </a:r>
            <a:r>
              <a:rPr lang="it-IT" dirty="0" smtClean="0">
                <a:latin typeface="Maiandra GD" panose="020E0502030308020204" pitchFamily="34" charset="77"/>
              </a:rPr>
              <a:t>. Sample </a:t>
            </a:r>
            <a:r>
              <a:rPr lang="it-IT" dirty="0" err="1" smtClean="0">
                <a:latin typeface="Maiandra GD" panose="020E0502030308020204" pitchFamily="34" charset="77"/>
              </a:rPr>
              <a:t>selection</a:t>
            </a:r>
            <a:r>
              <a:rPr lang="it-IT" dirty="0" smtClean="0">
                <a:latin typeface="Maiandra GD" panose="020E0502030308020204" pitchFamily="34" charset="77"/>
              </a:rPr>
              <a:t> (with relative </a:t>
            </a:r>
            <a:r>
              <a:rPr lang="it-IT" dirty="0" err="1" smtClean="0">
                <a:latin typeface="Maiandra GD" panose="020E0502030308020204" pitchFamily="34" charset="77"/>
              </a:rPr>
              <a:t>proportions</a:t>
            </a:r>
            <a:r>
              <a:rPr lang="it-IT" dirty="0" smtClean="0">
                <a:latin typeface="Maiandra GD" panose="020E0502030308020204" pitchFamily="34" charset="77"/>
              </a:rPr>
              <a:t> of the </a:t>
            </a:r>
            <a:r>
              <a:rPr lang="it-IT" dirty="0" err="1" smtClean="0">
                <a:latin typeface="Maiandra GD" panose="020E0502030308020204" pitchFamily="34" charset="77"/>
              </a:rPr>
              <a:t>categories</a:t>
            </a:r>
            <a:r>
              <a:rPr lang="it-IT" dirty="0" smtClean="0">
                <a:latin typeface="Maiandra GD" panose="020E0502030308020204" pitchFamily="34" charset="77"/>
              </a:rPr>
              <a:t>) </a:t>
            </a:r>
            <a:r>
              <a:rPr lang="it-IT" dirty="0" err="1" smtClean="0">
                <a:latin typeface="Maiandra GD" panose="020E0502030308020204" pitchFamily="34" charset="77"/>
              </a:rPr>
              <a:t>is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again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key</a:t>
            </a:r>
            <a:r>
              <a:rPr lang="it-IT" dirty="0" smtClean="0">
                <a:latin typeface="Maiandra GD" panose="020E0502030308020204" pitchFamily="34" charset="77"/>
              </a:rPr>
              <a:t> to </a:t>
            </a:r>
            <a:r>
              <a:rPr lang="it-IT" dirty="0" err="1" smtClean="0">
                <a:latin typeface="Maiandra GD" panose="020E0502030308020204" pitchFamily="34" charset="77"/>
              </a:rPr>
              <a:t>interpret</a:t>
            </a:r>
            <a:r>
              <a:rPr lang="it-IT" dirty="0" smtClean="0">
                <a:latin typeface="Maiandra GD" panose="020E0502030308020204" pitchFamily="34" charset="77"/>
              </a:rPr>
              <a:t> trends. </a:t>
            </a:r>
            <a:r>
              <a:rPr lang="it-IT" dirty="0" err="1" smtClean="0">
                <a:latin typeface="Maiandra GD" panose="020E0502030308020204" pitchFamily="34" charset="77"/>
              </a:rPr>
              <a:t>Still</a:t>
            </a:r>
            <a:r>
              <a:rPr lang="it-IT" dirty="0" smtClean="0">
                <a:latin typeface="Maiandra GD" panose="020E0502030308020204" pitchFamily="34" charset="77"/>
              </a:rPr>
              <a:t> small </a:t>
            </a:r>
            <a:r>
              <a:rPr lang="it-IT" dirty="0" err="1" smtClean="0">
                <a:latin typeface="Maiandra GD" panose="020E0502030308020204" pitchFamily="34" charset="77"/>
              </a:rPr>
              <a:t>numbers</a:t>
            </a:r>
            <a:r>
              <a:rPr lang="it-IT" dirty="0" smtClean="0">
                <a:latin typeface="Maiandra GD" panose="020E0502030308020204" pitchFamily="34" charset="77"/>
              </a:rPr>
              <a:t> </a:t>
            </a:r>
            <a:r>
              <a:rPr lang="it-IT" dirty="0" err="1" smtClean="0">
                <a:latin typeface="Maiandra GD" panose="020E0502030308020204" pitchFamily="34" charset="77"/>
              </a:rPr>
              <a:t>at</a:t>
            </a:r>
            <a:r>
              <a:rPr lang="it-IT" dirty="0" smtClean="0">
                <a:latin typeface="Maiandra GD" panose="020E0502030308020204" pitchFamily="34" charset="77"/>
              </a:rPr>
              <a:t> the </a:t>
            </a:r>
            <a:r>
              <a:rPr lang="it-IT" dirty="0" err="1" smtClean="0">
                <a:latin typeface="Maiandra GD" panose="020E0502030308020204" pitchFamily="34" charset="77"/>
              </a:rPr>
              <a:t>group</a:t>
            </a:r>
            <a:r>
              <a:rPr lang="it-IT" dirty="0" smtClean="0">
                <a:latin typeface="Maiandra GD" panose="020E0502030308020204" pitchFamily="34" charset="77"/>
              </a:rPr>
              <a:t> scale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xmlns="" id="{340BDB4B-2665-444D-90AF-DD24E4F4609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smtClean="0">
                <a:latin typeface="Maiandra GD" panose="020E0502030308020204" pitchFamily="34" charset="77"/>
              </a:rPr>
              <a:t>In the core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11" name="CasellaDiTesto 9">
            <a:extLst>
              <a:ext uri="{FF2B5EF4-FFF2-40B4-BE49-F238E27FC236}">
                <a16:creationId xmlns:a16="http://schemas.microsoft.com/office/drawing/2014/main" xmlns="" id="{BB44773B-0CF6-4740-819F-E079793B99AA}"/>
              </a:ext>
            </a:extLst>
          </p:cNvPr>
          <p:cNvSpPr txBox="1"/>
          <p:nvPr/>
        </p:nvSpPr>
        <p:spPr>
          <a:xfrm>
            <a:off x="10506446" y="5119037"/>
            <a:ext cx="5129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Maiandra GD" panose="020E0502030308020204" pitchFamily="34" charset="77"/>
              </a:rPr>
              <a:t>Mernier+18</a:t>
            </a:r>
            <a:endParaRPr lang="it-IT" dirty="0">
              <a:latin typeface="Maiandra GD" panose="020E0502030308020204" pitchFamily="34" charset="77"/>
            </a:endParaRPr>
          </a:p>
        </p:txBody>
      </p:sp>
      <p:sp>
        <p:nvSpPr>
          <p:cNvPr id="6" name="CasellaDiTesto 9">
            <a:extLst>
              <a:ext uri="{FF2B5EF4-FFF2-40B4-BE49-F238E27FC236}">
                <a16:creationId xmlns:a16="http://schemas.microsoft.com/office/drawing/2014/main" xmlns="" id="{BB44773B-0CF6-4740-819F-E079793B99AA}"/>
              </a:ext>
            </a:extLst>
          </p:cNvPr>
          <p:cNvSpPr txBox="1"/>
          <p:nvPr/>
        </p:nvSpPr>
        <p:spPr>
          <a:xfrm>
            <a:off x="137087" y="4747872"/>
            <a:ext cx="5129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latin typeface="Maiandra GD" panose="020E0502030308020204" pitchFamily="34" charset="77"/>
              </a:rPr>
              <a:t>Lovisari</a:t>
            </a:r>
            <a:r>
              <a:rPr lang="it-IT" dirty="0" smtClean="0">
                <a:latin typeface="Maiandra GD" panose="020E0502030308020204" pitchFamily="34" charset="77"/>
              </a:rPr>
              <a:t> &amp; </a:t>
            </a:r>
            <a:r>
              <a:rPr lang="it-IT" dirty="0" err="1" smtClean="0">
                <a:latin typeface="Maiandra GD" panose="020E0502030308020204" pitchFamily="34" charset="77"/>
              </a:rPr>
              <a:t>Reiprich</a:t>
            </a:r>
            <a:r>
              <a:rPr lang="it-IT" dirty="0" smtClean="0">
                <a:latin typeface="Maiandra GD" panose="020E0502030308020204" pitchFamily="34" charset="77"/>
              </a:rPr>
              <a:t> 2019</a:t>
            </a:r>
            <a:endParaRPr lang="it-IT" dirty="0">
              <a:latin typeface="Maiandra GD" panose="020E0502030308020204" pitchFamily="34" charset="7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45" y="1232993"/>
            <a:ext cx="5238154" cy="37971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94536"/>
            <a:ext cx="6289785" cy="324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8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3" id="{A0E895FB-AD73-5740-9FDC-9BCB3C05087B}" vid="{303645AC-E803-684A-BE5D-A6D1C4DAB804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27508</TotalTime>
  <Words>1522</Words>
  <Application>Microsoft Macintosh PowerPoint</Application>
  <PresentationFormat>Widescreen</PresentationFormat>
  <Paragraphs>171</Paragraphs>
  <Slides>36</Slides>
  <Notes>1</Notes>
  <HiddenSlides>13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Calibri</vt:lpstr>
      <vt:lpstr>Calibri Light</vt:lpstr>
      <vt:lpstr>Comic Sans MS</vt:lpstr>
      <vt:lpstr>Maiandra GD</vt:lpstr>
      <vt:lpstr>ＭＳ Ｐゴシック</vt:lpstr>
      <vt:lpstr>Symbol</vt:lpstr>
      <vt:lpstr>Arial</vt:lpstr>
      <vt:lpstr>Tema di Office</vt:lpstr>
      <vt:lpstr>The Metal Content of the  Hot Atmospheres of Galaxy Groups   Fabio Gastaldello (INAF-IASF Milano) A. Simionescu, F. Mernier, V. Biffi, M. Gaspari, K. Sato, K. Matsushita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Titolo</dc:title>
  <dc:creator>Mariachiara Rossetti</dc:creator>
  <cp:lastModifiedBy>Microsoft Office User</cp:lastModifiedBy>
  <cp:revision>449</cp:revision>
  <dcterms:created xsi:type="dcterms:W3CDTF">2019-02-17T17:35:37Z</dcterms:created>
  <dcterms:modified xsi:type="dcterms:W3CDTF">2022-12-08T11:05:09Z</dcterms:modified>
</cp:coreProperties>
</file>